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2"/>
  </p:notesMasterIdLst>
  <p:sldIdLst>
    <p:sldId id="474" r:id="rId2"/>
    <p:sldId id="529" r:id="rId3"/>
    <p:sldId id="434" r:id="rId4"/>
    <p:sldId id="435" r:id="rId5"/>
    <p:sldId id="436" r:id="rId6"/>
    <p:sldId id="437" r:id="rId7"/>
    <p:sldId id="438" r:id="rId8"/>
    <p:sldId id="496" r:id="rId9"/>
    <p:sldId id="439" r:id="rId10"/>
    <p:sldId id="440" r:id="rId11"/>
    <p:sldId id="441" r:id="rId12"/>
    <p:sldId id="442" r:id="rId13"/>
    <p:sldId id="443" r:id="rId14"/>
    <p:sldId id="444" r:id="rId15"/>
    <p:sldId id="445" r:id="rId16"/>
    <p:sldId id="446" r:id="rId17"/>
    <p:sldId id="447" r:id="rId18"/>
    <p:sldId id="449" r:id="rId19"/>
    <p:sldId id="523" r:id="rId20"/>
    <p:sldId id="531" r:id="rId21"/>
    <p:sldId id="455" r:id="rId22"/>
    <p:sldId id="471" r:id="rId23"/>
    <p:sldId id="472" r:id="rId24"/>
    <p:sldId id="473" r:id="rId25"/>
    <p:sldId id="532" r:id="rId26"/>
    <p:sldId id="517" r:id="rId27"/>
    <p:sldId id="535" r:id="rId28"/>
    <p:sldId id="500" r:id="rId29"/>
    <p:sldId id="505" r:id="rId30"/>
    <p:sldId id="515" r:id="rId31"/>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9338" autoAdjust="0"/>
    <p:restoredTop sz="84892" autoAdjust="0"/>
  </p:normalViewPr>
  <p:slideViewPr>
    <p:cSldViewPr snapToGrid="0">
      <p:cViewPr varScale="1">
        <p:scale>
          <a:sx n="63" d="100"/>
          <a:sy n="63" d="100"/>
        </p:scale>
        <p:origin x="102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image" Target="../media/image1.wmf"/><Relationship Id="rId5" Type="http://schemas.openxmlformats.org/officeDocument/2006/relationships/image" Target="../media/image5.wmf"/><Relationship Id="rId4" Type="http://schemas.openxmlformats.org/officeDocument/2006/relationships/image" Target="../media/image4.wmf"/></Relationships>
</file>

<file path=ppt/drawings/_rels/vmlDrawing10.vml.rels><?xml version="1.0" encoding="UTF-8" standalone="yes"?>
<Relationships xmlns="http://schemas.openxmlformats.org/package/2006/relationships"><Relationship Id="rId8" Type="http://schemas.openxmlformats.org/officeDocument/2006/relationships/image" Target="../media/image38.wmf"/><Relationship Id="rId3" Type="http://schemas.openxmlformats.org/officeDocument/2006/relationships/image" Target="../media/image33.wmf"/><Relationship Id="rId7" Type="http://schemas.openxmlformats.org/officeDocument/2006/relationships/image" Target="../media/image37.wmf"/><Relationship Id="rId12" Type="http://schemas.openxmlformats.org/officeDocument/2006/relationships/image" Target="../media/image42.wmf"/><Relationship Id="rId2" Type="http://schemas.openxmlformats.org/officeDocument/2006/relationships/image" Target="../media/image32.wmf"/><Relationship Id="rId1" Type="http://schemas.openxmlformats.org/officeDocument/2006/relationships/image" Target="../media/image31.wmf"/><Relationship Id="rId6" Type="http://schemas.openxmlformats.org/officeDocument/2006/relationships/image" Target="../media/image36.wmf"/><Relationship Id="rId11" Type="http://schemas.openxmlformats.org/officeDocument/2006/relationships/image" Target="../media/image41.wmf"/><Relationship Id="rId5" Type="http://schemas.openxmlformats.org/officeDocument/2006/relationships/image" Target="../media/image35.wmf"/><Relationship Id="rId10" Type="http://schemas.openxmlformats.org/officeDocument/2006/relationships/image" Target="../media/image40.wmf"/><Relationship Id="rId4" Type="http://schemas.openxmlformats.org/officeDocument/2006/relationships/image" Target="../media/image34.wmf"/><Relationship Id="rId9" Type="http://schemas.openxmlformats.org/officeDocument/2006/relationships/image" Target="../media/image39.wmf"/></Relationships>
</file>

<file path=ppt/drawings/_rels/vmlDrawing11.vml.rels><?xml version="1.0" encoding="UTF-8" standalone="yes"?>
<Relationships xmlns="http://schemas.openxmlformats.org/package/2006/relationships"><Relationship Id="rId3" Type="http://schemas.openxmlformats.org/officeDocument/2006/relationships/image" Target="../media/image33.wmf"/><Relationship Id="rId2" Type="http://schemas.openxmlformats.org/officeDocument/2006/relationships/image" Target="../media/image45.wmf"/><Relationship Id="rId1" Type="http://schemas.openxmlformats.org/officeDocument/2006/relationships/image" Target="../media/image44.wmf"/><Relationship Id="rId6" Type="http://schemas.openxmlformats.org/officeDocument/2006/relationships/image" Target="../media/image47.wmf"/><Relationship Id="rId5" Type="http://schemas.openxmlformats.org/officeDocument/2006/relationships/image" Target="../media/image46.wmf"/><Relationship Id="rId4" Type="http://schemas.openxmlformats.org/officeDocument/2006/relationships/image" Target="../media/image36.wmf"/></Relationships>
</file>

<file path=ppt/drawings/_rels/vmlDrawing12.vml.rels><?xml version="1.0" encoding="UTF-8" standalone="yes"?>
<Relationships xmlns="http://schemas.openxmlformats.org/package/2006/relationships"><Relationship Id="rId8" Type="http://schemas.openxmlformats.org/officeDocument/2006/relationships/image" Target="../media/image55.wmf"/><Relationship Id="rId13" Type="http://schemas.openxmlformats.org/officeDocument/2006/relationships/image" Target="../media/image60.wmf"/><Relationship Id="rId3" Type="http://schemas.openxmlformats.org/officeDocument/2006/relationships/image" Target="../media/image50.wmf"/><Relationship Id="rId7" Type="http://schemas.openxmlformats.org/officeDocument/2006/relationships/image" Target="../media/image54.wmf"/><Relationship Id="rId12" Type="http://schemas.openxmlformats.org/officeDocument/2006/relationships/image" Target="../media/image59.wmf"/><Relationship Id="rId2" Type="http://schemas.openxmlformats.org/officeDocument/2006/relationships/image" Target="../media/image49.wmf"/><Relationship Id="rId16" Type="http://schemas.openxmlformats.org/officeDocument/2006/relationships/image" Target="../media/image61.wmf"/><Relationship Id="rId1" Type="http://schemas.openxmlformats.org/officeDocument/2006/relationships/image" Target="../media/image48.wmf"/><Relationship Id="rId6" Type="http://schemas.openxmlformats.org/officeDocument/2006/relationships/image" Target="../media/image53.wmf"/><Relationship Id="rId11" Type="http://schemas.openxmlformats.org/officeDocument/2006/relationships/image" Target="../media/image58.wmf"/><Relationship Id="rId5" Type="http://schemas.openxmlformats.org/officeDocument/2006/relationships/image" Target="../media/image52.wmf"/><Relationship Id="rId15" Type="http://schemas.openxmlformats.org/officeDocument/2006/relationships/image" Target="../media/image36.wmf"/><Relationship Id="rId10" Type="http://schemas.openxmlformats.org/officeDocument/2006/relationships/image" Target="../media/image57.wmf"/><Relationship Id="rId4" Type="http://schemas.openxmlformats.org/officeDocument/2006/relationships/image" Target="../media/image51.wmf"/><Relationship Id="rId9" Type="http://schemas.openxmlformats.org/officeDocument/2006/relationships/image" Target="../media/image56.wmf"/><Relationship Id="rId14" Type="http://schemas.openxmlformats.org/officeDocument/2006/relationships/image" Target="../media/image33.wmf"/></Relationships>
</file>

<file path=ppt/drawings/_rels/vmlDrawing13.vml.rels><?xml version="1.0" encoding="UTF-8" standalone="yes"?>
<Relationships xmlns="http://schemas.openxmlformats.org/package/2006/relationships"><Relationship Id="rId3" Type="http://schemas.openxmlformats.org/officeDocument/2006/relationships/image" Target="../media/image65.wmf"/><Relationship Id="rId2" Type="http://schemas.openxmlformats.org/officeDocument/2006/relationships/image" Target="../media/image64.wmf"/><Relationship Id="rId1" Type="http://schemas.openxmlformats.org/officeDocument/2006/relationships/image" Target="../media/image63.wmf"/></Relationships>
</file>

<file path=ppt/drawings/_rels/vmlDrawing14.vml.rels><?xml version="1.0" encoding="UTF-8" standalone="yes"?>
<Relationships xmlns="http://schemas.openxmlformats.org/package/2006/relationships"><Relationship Id="rId3" Type="http://schemas.openxmlformats.org/officeDocument/2006/relationships/image" Target="../media/image65.wmf"/><Relationship Id="rId2" Type="http://schemas.openxmlformats.org/officeDocument/2006/relationships/image" Target="../media/image64.wmf"/><Relationship Id="rId1" Type="http://schemas.openxmlformats.org/officeDocument/2006/relationships/image" Target="../media/image63.wmf"/><Relationship Id="rId5" Type="http://schemas.openxmlformats.org/officeDocument/2006/relationships/image" Target="../media/image67.wmf"/><Relationship Id="rId4" Type="http://schemas.openxmlformats.org/officeDocument/2006/relationships/image" Target="../media/image58.wmf"/></Relationships>
</file>

<file path=ppt/drawings/_rels/vmlDrawing15.vml.rels><?xml version="1.0" encoding="UTF-8" standalone="yes"?>
<Relationships xmlns="http://schemas.openxmlformats.org/package/2006/relationships"><Relationship Id="rId8" Type="http://schemas.openxmlformats.org/officeDocument/2006/relationships/image" Target="../media/image70.wmf"/><Relationship Id="rId3" Type="http://schemas.openxmlformats.org/officeDocument/2006/relationships/image" Target="../media/image65.wmf"/><Relationship Id="rId7" Type="http://schemas.openxmlformats.org/officeDocument/2006/relationships/image" Target="../media/image69.wmf"/><Relationship Id="rId2" Type="http://schemas.openxmlformats.org/officeDocument/2006/relationships/image" Target="../media/image64.wmf"/><Relationship Id="rId1" Type="http://schemas.openxmlformats.org/officeDocument/2006/relationships/image" Target="../media/image63.wmf"/><Relationship Id="rId6" Type="http://schemas.openxmlformats.org/officeDocument/2006/relationships/image" Target="../media/image68.wmf"/><Relationship Id="rId5" Type="http://schemas.openxmlformats.org/officeDocument/2006/relationships/image" Target="../media/image67.wmf"/><Relationship Id="rId4" Type="http://schemas.openxmlformats.org/officeDocument/2006/relationships/image" Target="../media/image58.wmf"/></Relationships>
</file>

<file path=ppt/drawings/_rels/vmlDrawing16.vml.rels><?xml version="1.0" encoding="UTF-8" standalone="yes"?>
<Relationships xmlns="http://schemas.openxmlformats.org/package/2006/relationships"><Relationship Id="rId8" Type="http://schemas.openxmlformats.org/officeDocument/2006/relationships/image" Target="../media/image74.wmf"/><Relationship Id="rId3" Type="http://schemas.openxmlformats.org/officeDocument/2006/relationships/image" Target="../media/image58.wmf"/><Relationship Id="rId7" Type="http://schemas.openxmlformats.org/officeDocument/2006/relationships/image" Target="../media/image73.wmf"/><Relationship Id="rId12" Type="http://schemas.openxmlformats.org/officeDocument/2006/relationships/image" Target="../media/image78.wmf"/><Relationship Id="rId2" Type="http://schemas.openxmlformats.org/officeDocument/2006/relationships/image" Target="../media/image72.wmf"/><Relationship Id="rId1" Type="http://schemas.openxmlformats.org/officeDocument/2006/relationships/image" Target="../media/image71.wmf"/><Relationship Id="rId6" Type="http://schemas.openxmlformats.org/officeDocument/2006/relationships/image" Target="../media/image50.wmf"/><Relationship Id="rId11" Type="http://schemas.openxmlformats.org/officeDocument/2006/relationships/image" Target="../media/image77.wmf"/><Relationship Id="rId5" Type="http://schemas.openxmlformats.org/officeDocument/2006/relationships/image" Target="../media/image49.wmf"/><Relationship Id="rId10" Type="http://schemas.openxmlformats.org/officeDocument/2006/relationships/image" Target="../media/image76.wmf"/><Relationship Id="rId4" Type="http://schemas.openxmlformats.org/officeDocument/2006/relationships/image" Target="../media/image48.wmf"/><Relationship Id="rId9" Type="http://schemas.openxmlformats.org/officeDocument/2006/relationships/image" Target="../media/image75.wmf"/></Relationships>
</file>

<file path=ppt/drawings/_rels/vmlDrawing17.vml.rels><?xml version="1.0" encoding="UTF-8" standalone="yes"?>
<Relationships xmlns="http://schemas.openxmlformats.org/package/2006/relationships"><Relationship Id="rId3" Type="http://schemas.openxmlformats.org/officeDocument/2006/relationships/image" Target="../media/image82.wmf"/><Relationship Id="rId2" Type="http://schemas.openxmlformats.org/officeDocument/2006/relationships/image" Target="../media/image81.wmf"/><Relationship Id="rId1" Type="http://schemas.openxmlformats.org/officeDocument/2006/relationships/image" Target="../media/image80.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5.wmf"/><Relationship Id="rId1" Type="http://schemas.openxmlformats.org/officeDocument/2006/relationships/image" Target="../media/image7.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image" Target="../media/image12.wmf"/><Relationship Id="rId1" Type="http://schemas.openxmlformats.org/officeDocument/2006/relationships/image" Target="../media/image11.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image" Target="../media/image16.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image" Target="../media/image17.wmf"/><Relationship Id="rId1" Type="http://schemas.openxmlformats.org/officeDocument/2006/relationships/image" Target="../media/image16.wmf"/><Relationship Id="rId4" Type="http://schemas.openxmlformats.org/officeDocument/2006/relationships/image" Target="../media/image11.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9.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19.wmf"/><Relationship Id="rId1" Type="http://schemas.openxmlformats.org/officeDocument/2006/relationships/image" Target="../media/image21.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25.wmf"/><Relationship Id="rId2" Type="http://schemas.openxmlformats.org/officeDocument/2006/relationships/image" Target="../media/image24.wmf"/><Relationship Id="rId1" Type="http://schemas.openxmlformats.org/officeDocument/2006/relationships/image" Target="../media/image23.wmf"/><Relationship Id="rId5" Type="http://schemas.openxmlformats.org/officeDocument/2006/relationships/image" Target="../media/image27.wmf"/><Relationship Id="rId4" Type="http://schemas.openxmlformats.org/officeDocument/2006/relationships/image" Target="../media/image26.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29.wmf"/><Relationship Id="rId2" Type="http://schemas.openxmlformats.org/officeDocument/2006/relationships/image" Target="../media/image27.wmf"/><Relationship Id="rId1" Type="http://schemas.openxmlformats.org/officeDocument/2006/relationships/image" Target="../media/image28.wmf"/><Relationship Id="rId4" Type="http://schemas.openxmlformats.org/officeDocument/2006/relationships/image" Target="../media/image30.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FF952E8-6E9C-4D57-958D-3C72228886F8}" type="datetimeFigureOut">
              <a:rPr lang="zh-TW" altLang="en-US" smtClean="0"/>
              <a:t>2016/5/11</a:t>
            </a:fld>
            <a:endParaRPr lang="zh-TW" altLang="en-US"/>
          </a:p>
        </p:txBody>
      </p:sp>
      <p:sp>
        <p:nvSpPr>
          <p:cNvPr id="4" name="投影片圖像版面配置區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頁尾版面配置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504DF33-A099-48C3-97F8-77FEC4A41389}" type="slidenum">
              <a:rPr lang="zh-TW" altLang="en-US" smtClean="0"/>
              <a:t>‹#›</a:t>
            </a:fld>
            <a:endParaRPr lang="zh-TW" altLang="en-US"/>
          </a:p>
        </p:txBody>
      </p:sp>
    </p:spTree>
    <p:extLst>
      <p:ext uri="{BB962C8B-B14F-4D97-AF65-F5344CB8AC3E}">
        <p14:creationId xmlns:p14="http://schemas.microsoft.com/office/powerpoint/2010/main" val="40919732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en-US" altLang="zh-TW" baseline="0" dirty="0" smtClean="0"/>
          </a:p>
        </p:txBody>
      </p:sp>
      <p:sp>
        <p:nvSpPr>
          <p:cNvPr id="4" name="投影片編號版面配置區 3"/>
          <p:cNvSpPr>
            <a:spLocks noGrp="1"/>
          </p:cNvSpPr>
          <p:nvPr>
            <p:ph type="sldNum" sz="quarter" idx="10"/>
          </p:nvPr>
        </p:nvSpPr>
        <p:spPr/>
        <p:txBody>
          <a:bodyPr/>
          <a:lstStyle/>
          <a:p>
            <a:fld id="{1504DF33-A099-48C3-97F8-77FEC4A41389}" type="slidenum">
              <a:rPr lang="zh-TW" altLang="en-US" smtClean="0"/>
              <a:t>1</a:t>
            </a:fld>
            <a:endParaRPr lang="zh-TW" altLang="en-US"/>
          </a:p>
        </p:txBody>
      </p:sp>
    </p:spTree>
    <p:extLst>
      <p:ext uri="{BB962C8B-B14F-4D97-AF65-F5344CB8AC3E}">
        <p14:creationId xmlns:p14="http://schemas.microsoft.com/office/powerpoint/2010/main" val="17895182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TW" sz="1200" dirty="0" smtClean="0"/>
              <a:t>p is always between 0 and 1, but the output of </a:t>
            </a:r>
            <a:r>
              <a:rPr lang="en-US" altLang="zh-TW" sz="1200" dirty="0" err="1" smtClean="0"/>
              <a:t>regreesion</a:t>
            </a:r>
            <a:r>
              <a:rPr lang="en-US" altLang="zh-TW" sz="1200" dirty="0" smtClean="0"/>
              <a:t> is not</a:t>
            </a:r>
            <a:endParaRPr lang="zh-TW" altLang="en-US" sz="1200" dirty="0" smtClean="0">
              <a:solidFill>
                <a:srgbClr val="0000FF"/>
              </a:solidFill>
            </a:endParaRPr>
          </a:p>
          <a:p>
            <a:endParaRPr lang="zh-TW" altLang="en-US" dirty="0"/>
          </a:p>
        </p:txBody>
      </p:sp>
      <p:sp>
        <p:nvSpPr>
          <p:cNvPr id="4" name="投影片編號版面配置區 3"/>
          <p:cNvSpPr>
            <a:spLocks noGrp="1"/>
          </p:cNvSpPr>
          <p:nvPr>
            <p:ph type="sldNum" sz="quarter" idx="10"/>
          </p:nvPr>
        </p:nvSpPr>
        <p:spPr/>
        <p:txBody>
          <a:bodyPr/>
          <a:lstStyle/>
          <a:p>
            <a:fld id="{9CF3BD28-75DF-4233-8F85-EE3A845FE6B6}" type="slidenum">
              <a:rPr lang="zh-TW" altLang="en-US" smtClean="0"/>
              <a:t>11</a:t>
            </a:fld>
            <a:endParaRPr lang="zh-TW" altLang="en-US"/>
          </a:p>
        </p:txBody>
      </p:sp>
    </p:spTree>
    <p:extLst>
      <p:ext uri="{BB962C8B-B14F-4D97-AF65-F5344CB8AC3E}">
        <p14:creationId xmlns:p14="http://schemas.microsoft.com/office/powerpoint/2010/main" val="270835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TW" sz="1200" dirty="0" smtClean="0"/>
              <a:t>p is always between 0 and 1, but the output of </a:t>
            </a:r>
            <a:r>
              <a:rPr lang="en-US" altLang="zh-TW" sz="1200" dirty="0" err="1" smtClean="0"/>
              <a:t>regreesion</a:t>
            </a:r>
            <a:r>
              <a:rPr lang="en-US" altLang="zh-TW" sz="1200" dirty="0" smtClean="0"/>
              <a:t> is not</a:t>
            </a:r>
            <a:endParaRPr lang="zh-TW" altLang="en-US" sz="1200" dirty="0" smtClean="0">
              <a:solidFill>
                <a:srgbClr val="0000FF"/>
              </a:solidFill>
            </a:endParaRPr>
          </a:p>
          <a:p>
            <a:endParaRPr lang="zh-TW" altLang="en-US" dirty="0"/>
          </a:p>
        </p:txBody>
      </p:sp>
      <p:sp>
        <p:nvSpPr>
          <p:cNvPr id="4" name="投影片編號版面配置區 3"/>
          <p:cNvSpPr>
            <a:spLocks noGrp="1"/>
          </p:cNvSpPr>
          <p:nvPr>
            <p:ph type="sldNum" sz="quarter" idx="10"/>
          </p:nvPr>
        </p:nvSpPr>
        <p:spPr/>
        <p:txBody>
          <a:bodyPr/>
          <a:lstStyle/>
          <a:p>
            <a:fld id="{9CF3BD28-75DF-4233-8F85-EE3A845FE6B6}" type="slidenum">
              <a:rPr lang="zh-TW" altLang="en-US" smtClean="0"/>
              <a:t>12</a:t>
            </a:fld>
            <a:endParaRPr lang="zh-TW" altLang="en-US"/>
          </a:p>
        </p:txBody>
      </p:sp>
    </p:spTree>
    <p:extLst>
      <p:ext uri="{BB962C8B-B14F-4D97-AF65-F5344CB8AC3E}">
        <p14:creationId xmlns:p14="http://schemas.microsoft.com/office/powerpoint/2010/main" val="11256247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dirty="0" smtClean="0"/>
              <a:t>Free has larger influence!</a:t>
            </a:r>
          </a:p>
          <a:p>
            <a:r>
              <a:rPr lang="en-US" altLang="zh-TW" dirty="0" smtClean="0"/>
              <a:t>Hello smaller!</a:t>
            </a:r>
          </a:p>
          <a:p>
            <a:endParaRPr lang="en-US" altLang="zh-TW" dirty="0" smtClean="0"/>
          </a:p>
          <a:p>
            <a:r>
              <a:rPr lang="en-US" altLang="zh-TW" dirty="0" smtClean="0"/>
              <a:t>How about new</a:t>
            </a:r>
            <a:endParaRPr lang="zh-TW" altLang="en-US" dirty="0"/>
          </a:p>
        </p:txBody>
      </p:sp>
      <p:sp>
        <p:nvSpPr>
          <p:cNvPr id="4" name="投影片編號版面配置區 3"/>
          <p:cNvSpPr>
            <a:spLocks noGrp="1"/>
          </p:cNvSpPr>
          <p:nvPr>
            <p:ph type="sldNum" sz="quarter" idx="10"/>
          </p:nvPr>
        </p:nvSpPr>
        <p:spPr/>
        <p:txBody>
          <a:bodyPr/>
          <a:lstStyle/>
          <a:p>
            <a:fld id="{9CF3BD28-75DF-4233-8F85-EE3A845FE6B6}" type="slidenum">
              <a:rPr lang="zh-TW" altLang="en-US" smtClean="0"/>
              <a:t>14</a:t>
            </a:fld>
            <a:endParaRPr lang="zh-TW" altLang="en-US"/>
          </a:p>
        </p:txBody>
      </p:sp>
    </p:spTree>
    <p:extLst>
      <p:ext uri="{BB962C8B-B14F-4D97-AF65-F5344CB8AC3E}">
        <p14:creationId xmlns:p14="http://schemas.microsoft.com/office/powerpoint/2010/main" val="245770501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dirty="0" smtClean="0"/>
              <a:t>Yes </a:t>
            </a:r>
            <a:r>
              <a:rPr lang="en-US" altLang="zh-TW" dirty="0" err="1" smtClean="0"/>
              <a:t>prob</a:t>
            </a:r>
            <a:r>
              <a:rPr lang="en-US" altLang="zh-TW" baseline="0" dirty="0" smtClean="0"/>
              <a:t> 1 so 1</a:t>
            </a:r>
          </a:p>
          <a:p>
            <a:r>
              <a:rPr lang="en-US" altLang="zh-TW" baseline="0" dirty="0" smtClean="0"/>
              <a:t>No </a:t>
            </a:r>
            <a:r>
              <a:rPr lang="en-US" altLang="zh-TW" baseline="0" dirty="0" err="1" smtClean="0"/>
              <a:t>prob</a:t>
            </a:r>
            <a:r>
              <a:rPr lang="en-US" altLang="zh-TW" baseline="0" dirty="0" smtClean="0"/>
              <a:t> 0 so 0</a:t>
            </a:r>
            <a:endParaRPr lang="zh-TW" altLang="en-US" dirty="0"/>
          </a:p>
        </p:txBody>
      </p:sp>
      <p:sp>
        <p:nvSpPr>
          <p:cNvPr id="4" name="投影片編號版面配置區 3"/>
          <p:cNvSpPr>
            <a:spLocks noGrp="1"/>
          </p:cNvSpPr>
          <p:nvPr>
            <p:ph type="sldNum" sz="quarter" idx="10"/>
          </p:nvPr>
        </p:nvSpPr>
        <p:spPr/>
        <p:txBody>
          <a:bodyPr/>
          <a:lstStyle/>
          <a:p>
            <a:fld id="{9CF3BD28-75DF-4233-8F85-EE3A845FE6B6}" type="slidenum">
              <a:rPr lang="zh-TW" altLang="en-US" smtClean="0"/>
              <a:t>18</a:t>
            </a:fld>
            <a:endParaRPr lang="zh-TW" altLang="en-US"/>
          </a:p>
        </p:txBody>
      </p:sp>
    </p:spTree>
    <p:extLst>
      <p:ext uri="{BB962C8B-B14F-4D97-AF65-F5344CB8AC3E}">
        <p14:creationId xmlns:p14="http://schemas.microsoft.com/office/powerpoint/2010/main" val="120097224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dirty="0" smtClean="0"/>
              <a:t>Yes </a:t>
            </a:r>
            <a:r>
              <a:rPr lang="en-US" altLang="zh-TW" dirty="0" err="1" smtClean="0"/>
              <a:t>prob</a:t>
            </a:r>
            <a:r>
              <a:rPr lang="en-US" altLang="zh-TW" baseline="0" dirty="0" smtClean="0"/>
              <a:t> 1 so 1</a:t>
            </a:r>
          </a:p>
          <a:p>
            <a:r>
              <a:rPr lang="en-US" altLang="zh-TW" baseline="0" dirty="0" smtClean="0"/>
              <a:t>No </a:t>
            </a:r>
            <a:r>
              <a:rPr lang="en-US" altLang="zh-TW" baseline="0" dirty="0" err="1" smtClean="0"/>
              <a:t>prob</a:t>
            </a:r>
            <a:r>
              <a:rPr lang="en-US" altLang="zh-TW" baseline="0" dirty="0" smtClean="0"/>
              <a:t> 0 so 0</a:t>
            </a:r>
          </a:p>
          <a:p>
            <a:endParaRPr lang="en-US" altLang="zh-TW" baseline="0" dirty="0" smtClean="0"/>
          </a:p>
          <a:p>
            <a:r>
              <a:rPr lang="en-US" altLang="zh-TW" baseline="0" dirty="0" smtClean="0"/>
              <a:t>We can understand this model intuitively</a:t>
            </a:r>
          </a:p>
          <a:p>
            <a:endParaRPr lang="en-US" altLang="zh-TW" baseline="0" dirty="0" smtClean="0"/>
          </a:p>
          <a:p>
            <a:r>
              <a:rPr lang="en-US" altLang="zh-TW" baseline="0" dirty="0" smtClean="0"/>
              <a:t>Use a feature to describe the input object</a:t>
            </a:r>
          </a:p>
          <a:p>
            <a:r>
              <a:rPr lang="en-US" altLang="zh-TW" baseline="0" dirty="0" smtClean="0"/>
              <a:t>You can use any thing as your feature</a:t>
            </a:r>
          </a:p>
          <a:p>
            <a:r>
              <a:rPr lang="en-US" altLang="zh-TW" baseline="0" dirty="0" smtClean="0"/>
              <a:t>Address:</a:t>
            </a:r>
          </a:p>
          <a:p>
            <a:r>
              <a:rPr lang="en-US" altLang="zh-TW" baseline="0" dirty="0" smtClean="0"/>
              <a:t>	e-mail of your boss</a:t>
            </a:r>
          </a:p>
          <a:p>
            <a:r>
              <a:rPr lang="en-US" altLang="zh-TW" baseline="0" dirty="0" smtClean="0"/>
              <a:t>Length</a:t>
            </a:r>
          </a:p>
          <a:p>
            <a:endParaRPr lang="en-US" altLang="zh-TW" baseline="0" dirty="0" smtClean="0"/>
          </a:p>
          <a:p>
            <a:r>
              <a:rPr lang="en-US" altLang="zh-TW" baseline="0" dirty="0" smtClean="0"/>
              <a:t>Weight has meaning</a:t>
            </a:r>
          </a:p>
          <a:p>
            <a:endParaRPr lang="en-US" altLang="zh-TW" baseline="0" dirty="0" smtClean="0"/>
          </a:p>
          <a:p>
            <a:r>
              <a:rPr lang="en-US" altLang="zh-TW" baseline="0" dirty="0" smtClean="0"/>
              <a:t>Bias – tend to </a:t>
            </a:r>
          </a:p>
          <a:p>
            <a:endParaRPr lang="en-US" altLang="zh-TW" baseline="0" dirty="0" smtClean="0"/>
          </a:p>
          <a:p>
            <a:r>
              <a:rPr lang="en-US" altLang="zh-TW" baseline="0" dirty="0" smtClean="0"/>
              <a:t>Why sigmoid</a:t>
            </a:r>
            <a:endParaRPr lang="zh-TW" altLang="en-US" dirty="0"/>
          </a:p>
        </p:txBody>
      </p:sp>
      <p:sp>
        <p:nvSpPr>
          <p:cNvPr id="4" name="投影片編號版面配置區 3"/>
          <p:cNvSpPr>
            <a:spLocks noGrp="1"/>
          </p:cNvSpPr>
          <p:nvPr>
            <p:ph type="sldNum" sz="quarter" idx="10"/>
          </p:nvPr>
        </p:nvSpPr>
        <p:spPr/>
        <p:txBody>
          <a:bodyPr/>
          <a:lstStyle/>
          <a:p>
            <a:fld id="{9CF3BD28-75DF-4233-8F85-EE3A845FE6B6}" type="slidenum">
              <a:rPr lang="zh-TW" altLang="en-US" smtClean="0"/>
              <a:t>19</a:t>
            </a:fld>
            <a:endParaRPr lang="zh-TW" altLang="en-US"/>
          </a:p>
        </p:txBody>
      </p:sp>
    </p:spTree>
    <p:extLst>
      <p:ext uri="{BB962C8B-B14F-4D97-AF65-F5344CB8AC3E}">
        <p14:creationId xmlns:p14="http://schemas.microsoft.com/office/powerpoint/2010/main" val="286371937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en-US" altLang="zh-TW" baseline="0" dirty="0" smtClean="0"/>
          </a:p>
        </p:txBody>
      </p:sp>
      <p:sp>
        <p:nvSpPr>
          <p:cNvPr id="4" name="投影片編號版面配置區 3"/>
          <p:cNvSpPr>
            <a:spLocks noGrp="1"/>
          </p:cNvSpPr>
          <p:nvPr>
            <p:ph type="sldNum" sz="quarter" idx="10"/>
          </p:nvPr>
        </p:nvSpPr>
        <p:spPr/>
        <p:txBody>
          <a:bodyPr/>
          <a:lstStyle/>
          <a:p>
            <a:fld id="{1504DF33-A099-48C3-97F8-77FEC4A41389}" type="slidenum">
              <a:rPr lang="zh-TW" altLang="en-US" smtClean="0"/>
              <a:t>20</a:t>
            </a:fld>
            <a:endParaRPr lang="zh-TW" altLang="en-US"/>
          </a:p>
        </p:txBody>
      </p:sp>
    </p:spTree>
    <p:extLst>
      <p:ext uri="{BB962C8B-B14F-4D97-AF65-F5344CB8AC3E}">
        <p14:creationId xmlns:p14="http://schemas.microsoft.com/office/powerpoint/2010/main" val="274615304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1200" dirty="0" smtClean="0"/>
              <a:t>https://mathematicaforprediction.wordpress.com/2013/08/26/classification-of-handwritten-digits/</a:t>
            </a:r>
          </a:p>
          <a:p>
            <a:endParaRPr lang="zh-TW" altLang="en-US" dirty="0"/>
          </a:p>
        </p:txBody>
      </p:sp>
      <p:sp>
        <p:nvSpPr>
          <p:cNvPr id="4" name="投影片編號版面配置區 3"/>
          <p:cNvSpPr>
            <a:spLocks noGrp="1"/>
          </p:cNvSpPr>
          <p:nvPr>
            <p:ph type="sldNum" sz="quarter" idx="10"/>
          </p:nvPr>
        </p:nvSpPr>
        <p:spPr/>
        <p:txBody>
          <a:bodyPr/>
          <a:lstStyle/>
          <a:p>
            <a:fld id="{1504DF33-A099-48C3-97F8-77FEC4A41389}" type="slidenum">
              <a:rPr lang="zh-TW" altLang="en-US" smtClean="0"/>
              <a:t>21</a:t>
            </a:fld>
            <a:endParaRPr lang="zh-TW" altLang="en-US"/>
          </a:p>
        </p:txBody>
      </p:sp>
    </p:spTree>
    <p:extLst>
      <p:ext uri="{BB962C8B-B14F-4D97-AF65-F5344CB8AC3E}">
        <p14:creationId xmlns:p14="http://schemas.microsoft.com/office/powerpoint/2010/main" val="254813903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TW" dirty="0" smtClean="0"/>
              <a:t>P(</a:t>
            </a:r>
            <a:r>
              <a:rPr lang="en-US" altLang="zh-TW" dirty="0" err="1" smtClean="0"/>
              <a:t>yes|first</a:t>
            </a:r>
            <a:r>
              <a:rPr lang="en-US" altLang="zh-TW" dirty="0" smtClean="0"/>
              <a:t> pixel is 1, second pixel is zero) not saying that</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zh-TW" dirty="0" smtClean="0"/>
              <a:t>Because already mention neuron</a:t>
            </a:r>
            <a:endParaRPr lang="zh-TW" altLang="en-US" dirty="0" smtClean="0"/>
          </a:p>
          <a:p>
            <a:endParaRPr lang="zh-TW" altLang="en-US" dirty="0"/>
          </a:p>
        </p:txBody>
      </p:sp>
      <p:sp>
        <p:nvSpPr>
          <p:cNvPr id="4" name="投影片編號版面配置區 3"/>
          <p:cNvSpPr>
            <a:spLocks noGrp="1"/>
          </p:cNvSpPr>
          <p:nvPr>
            <p:ph type="sldNum" sz="quarter" idx="10"/>
          </p:nvPr>
        </p:nvSpPr>
        <p:spPr/>
        <p:txBody>
          <a:bodyPr/>
          <a:lstStyle/>
          <a:p>
            <a:fld id="{9CF3BD28-75DF-4233-8F85-EE3A845FE6B6}" type="slidenum">
              <a:rPr lang="zh-TW" altLang="en-US" smtClean="0"/>
              <a:t>22</a:t>
            </a:fld>
            <a:endParaRPr lang="zh-TW" altLang="en-US"/>
          </a:p>
        </p:txBody>
      </p:sp>
    </p:spTree>
    <p:extLst>
      <p:ext uri="{BB962C8B-B14F-4D97-AF65-F5344CB8AC3E}">
        <p14:creationId xmlns:p14="http://schemas.microsoft.com/office/powerpoint/2010/main" val="385061769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9CF3BD28-75DF-4233-8F85-EE3A845FE6B6}" type="slidenum">
              <a:rPr lang="zh-TW" altLang="en-US" smtClean="0"/>
              <a:t>23</a:t>
            </a:fld>
            <a:endParaRPr lang="zh-TW" altLang="en-US"/>
          </a:p>
        </p:txBody>
      </p:sp>
    </p:spTree>
    <p:extLst>
      <p:ext uri="{BB962C8B-B14F-4D97-AF65-F5344CB8AC3E}">
        <p14:creationId xmlns:p14="http://schemas.microsoft.com/office/powerpoint/2010/main" val="192344769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9CF3BD28-75DF-4233-8F85-EE3A845FE6B6}" type="slidenum">
              <a:rPr lang="zh-TW" altLang="en-US" smtClean="0"/>
              <a:t>24</a:t>
            </a:fld>
            <a:endParaRPr lang="zh-TW" altLang="en-US"/>
          </a:p>
        </p:txBody>
      </p:sp>
    </p:spTree>
    <p:extLst>
      <p:ext uri="{BB962C8B-B14F-4D97-AF65-F5344CB8AC3E}">
        <p14:creationId xmlns:p14="http://schemas.microsoft.com/office/powerpoint/2010/main" val="12181080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en-US" altLang="zh-TW" baseline="0" dirty="0" smtClean="0"/>
          </a:p>
        </p:txBody>
      </p:sp>
      <p:sp>
        <p:nvSpPr>
          <p:cNvPr id="4" name="投影片編號版面配置區 3"/>
          <p:cNvSpPr>
            <a:spLocks noGrp="1"/>
          </p:cNvSpPr>
          <p:nvPr>
            <p:ph type="sldNum" sz="quarter" idx="10"/>
          </p:nvPr>
        </p:nvSpPr>
        <p:spPr/>
        <p:txBody>
          <a:bodyPr/>
          <a:lstStyle/>
          <a:p>
            <a:fld id="{1504DF33-A099-48C3-97F8-77FEC4A41389}" type="slidenum">
              <a:rPr lang="zh-TW" altLang="en-US" smtClean="0"/>
              <a:t>2</a:t>
            </a:fld>
            <a:endParaRPr lang="zh-TW" altLang="en-US"/>
          </a:p>
        </p:txBody>
      </p:sp>
    </p:spTree>
    <p:extLst>
      <p:ext uri="{BB962C8B-B14F-4D97-AF65-F5344CB8AC3E}">
        <p14:creationId xmlns:p14="http://schemas.microsoft.com/office/powerpoint/2010/main" val="8137449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sz="1200" dirty="0" smtClean="0">
                <a:solidFill>
                  <a:srgbClr val="0000FF"/>
                </a:solidFill>
              </a:rPr>
              <a:t>Motivation of </a:t>
            </a:r>
          </a:p>
          <a:p>
            <a:r>
              <a:rPr lang="en-US" altLang="zh-TW" sz="1200" dirty="0" smtClean="0">
                <a:solidFill>
                  <a:srgbClr val="0000FF"/>
                </a:solidFill>
              </a:rPr>
              <a:t>cascading neurons</a:t>
            </a:r>
            <a:endParaRPr lang="zh-TW" altLang="en-US" sz="1200" dirty="0" smtClean="0"/>
          </a:p>
          <a:p>
            <a:endParaRPr lang="en-US" altLang="zh-TW" baseline="0" dirty="0" smtClean="0"/>
          </a:p>
        </p:txBody>
      </p:sp>
      <p:sp>
        <p:nvSpPr>
          <p:cNvPr id="4" name="投影片編號版面配置區 3"/>
          <p:cNvSpPr>
            <a:spLocks noGrp="1"/>
          </p:cNvSpPr>
          <p:nvPr>
            <p:ph type="sldNum" sz="quarter" idx="10"/>
          </p:nvPr>
        </p:nvSpPr>
        <p:spPr/>
        <p:txBody>
          <a:bodyPr/>
          <a:lstStyle/>
          <a:p>
            <a:fld id="{1504DF33-A099-48C3-97F8-77FEC4A41389}" type="slidenum">
              <a:rPr lang="zh-TW" altLang="en-US" smtClean="0"/>
              <a:t>25</a:t>
            </a:fld>
            <a:endParaRPr lang="zh-TW" altLang="en-US"/>
          </a:p>
        </p:txBody>
      </p:sp>
    </p:spTree>
    <p:extLst>
      <p:ext uri="{BB962C8B-B14F-4D97-AF65-F5344CB8AC3E}">
        <p14:creationId xmlns:p14="http://schemas.microsoft.com/office/powerpoint/2010/main" val="264793159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dirty="0" smtClean="0"/>
              <a:t>The preceding example employed typical “opportunistic,” or found, data. But even data generated by a designed experiment need external information. A DoD project from the early days of neural networks attempted to distinguish aerial images of forests with and without tanks in them. Perfect performance was achieved on the training set, and then on an </a:t>
            </a:r>
            <a:r>
              <a:rPr lang="en-US" altLang="zh-TW" dirty="0" err="1" smtClean="0"/>
              <a:t>outof</a:t>
            </a:r>
            <a:r>
              <a:rPr lang="en-US" altLang="zh-TW" dirty="0" smtClean="0"/>
              <a:t>-sample set of data that had been gathered at the same time but not used for training. This was celebrated but, wisely, a confirming study was performed. New images were collected on which the models performed extremely poorly. This drove investigation into the features driving the models and revealed them to be magnitude readings from specific locations of the images; i.e., background pixels. It turns out that the day the tanks had been photographed was sunny, and that for </a:t>
            </a:r>
            <a:r>
              <a:rPr lang="en-US" altLang="zh-TW" dirty="0" err="1" smtClean="0"/>
              <a:t>nontanks</a:t>
            </a:r>
            <a:r>
              <a:rPr lang="en-US" altLang="zh-TW" dirty="0" smtClean="0"/>
              <a:t>, cloudy!11 Even resampling the original data wouldn’t have protected against this error, as the flaw was inherent in the generating experiment.</a:t>
            </a:r>
          </a:p>
          <a:p>
            <a:endParaRPr lang="en-US" altLang="zh-TW" dirty="0" smtClean="0"/>
          </a:p>
          <a:p>
            <a:r>
              <a:rPr lang="en-US" altLang="zh-TW" dirty="0" smtClean="0"/>
              <a:t>PBS featured this project in a 1991 documentary series The Machine That Changed the World: Episode IV, “The Thinking Machine.”</a:t>
            </a:r>
            <a:endParaRPr lang="zh-TW" altLang="en-US" dirty="0"/>
          </a:p>
        </p:txBody>
      </p:sp>
      <p:sp>
        <p:nvSpPr>
          <p:cNvPr id="4" name="投影片編號版面配置區 3"/>
          <p:cNvSpPr>
            <a:spLocks noGrp="1"/>
          </p:cNvSpPr>
          <p:nvPr>
            <p:ph type="sldNum" sz="quarter" idx="10"/>
          </p:nvPr>
        </p:nvSpPr>
        <p:spPr/>
        <p:txBody>
          <a:bodyPr/>
          <a:lstStyle/>
          <a:p>
            <a:fld id="{9CF3BD28-75DF-4233-8F85-EE3A845FE6B6}" type="slidenum">
              <a:rPr lang="zh-TW" altLang="en-US" smtClean="0"/>
              <a:t>26</a:t>
            </a:fld>
            <a:endParaRPr lang="zh-TW" altLang="en-US"/>
          </a:p>
        </p:txBody>
      </p:sp>
    </p:spTree>
    <p:extLst>
      <p:ext uri="{BB962C8B-B14F-4D97-AF65-F5344CB8AC3E}">
        <p14:creationId xmlns:p14="http://schemas.microsoft.com/office/powerpoint/2010/main" val="399027475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en-US" altLang="zh-TW" baseline="0" dirty="0" smtClean="0"/>
          </a:p>
        </p:txBody>
      </p:sp>
      <p:sp>
        <p:nvSpPr>
          <p:cNvPr id="4" name="投影片編號版面配置區 3"/>
          <p:cNvSpPr>
            <a:spLocks noGrp="1"/>
          </p:cNvSpPr>
          <p:nvPr>
            <p:ph type="sldNum" sz="quarter" idx="10"/>
          </p:nvPr>
        </p:nvSpPr>
        <p:spPr/>
        <p:txBody>
          <a:bodyPr/>
          <a:lstStyle/>
          <a:p>
            <a:fld id="{1504DF33-A099-48C3-97F8-77FEC4A41389}" type="slidenum">
              <a:rPr lang="zh-TW" altLang="en-US" smtClean="0"/>
              <a:t>28</a:t>
            </a:fld>
            <a:endParaRPr lang="zh-TW" altLang="en-US"/>
          </a:p>
        </p:txBody>
      </p:sp>
    </p:spTree>
    <p:extLst>
      <p:ext uri="{BB962C8B-B14F-4D97-AF65-F5344CB8AC3E}">
        <p14:creationId xmlns:p14="http://schemas.microsoft.com/office/powerpoint/2010/main" val="238225669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en-US" altLang="zh-TW" baseline="0" dirty="0" smtClean="0"/>
          </a:p>
        </p:txBody>
      </p:sp>
      <p:sp>
        <p:nvSpPr>
          <p:cNvPr id="4" name="投影片編號版面配置區 3"/>
          <p:cNvSpPr>
            <a:spLocks noGrp="1"/>
          </p:cNvSpPr>
          <p:nvPr>
            <p:ph type="sldNum" sz="quarter" idx="10"/>
          </p:nvPr>
        </p:nvSpPr>
        <p:spPr/>
        <p:txBody>
          <a:bodyPr/>
          <a:lstStyle/>
          <a:p>
            <a:fld id="{1504DF33-A099-48C3-97F8-77FEC4A41389}" type="slidenum">
              <a:rPr lang="zh-TW" altLang="en-US" smtClean="0"/>
              <a:t>29</a:t>
            </a:fld>
            <a:endParaRPr lang="zh-TW" altLang="en-US"/>
          </a:p>
        </p:txBody>
      </p:sp>
    </p:spTree>
    <p:extLst>
      <p:ext uri="{BB962C8B-B14F-4D97-AF65-F5344CB8AC3E}">
        <p14:creationId xmlns:p14="http://schemas.microsoft.com/office/powerpoint/2010/main" val="13636118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TW" sz="1200" dirty="0" smtClean="0"/>
              <a:t>Reference: http://grzegorz.chrupala.me/papers/ml4nlp/linear-classifiers.pdf</a:t>
            </a:r>
            <a:endParaRPr lang="zh-TW" altLang="en-US" sz="1200" dirty="0" smtClean="0"/>
          </a:p>
          <a:p>
            <a:endParaRPr lang="zh-TW" altLang="en-US" dirty="0"/>
          </a:p>
        </p:txBody>
      </p:sp>
      <p:sp>
        <p:nvSpPr>
          <p:cNvPr id="4" name="投影片編號版面配置區 3"/>
          <p:cNvSpPr>
            <a:spLocks noGrp="1"/>
          </p:cNvSpPr>
          <p:nvPr>
            <p:ph type="sldNum" sz="quarter" idx="10"/>
          </p:nvPr>
        </p:nvSpPr>
        <p:spPr/>
        <p:txBody>
          <a:bodyPr/>
          <a:lstStyle/>
          <a:p>
            <a:fld id="{9CF3BD28-75DF-4233-8F85-EE3A845FE6B6}" type="slidenum">
              <a:rPr lang="zh-TW" altLang="en-US" smtClean="0"/>
              <a:t>3</a:t>
            </a:fld>
            <a:endParaRPr lang="zh-TW" altLang="en-US"/>
          </a:p>
        </p:txBody>
      </p:sp>
    </p:spTree>
    <p:extLst>
      <p:ext uri="{BB962C8B-B14F-4D97-AF65-F5344CB8AC3E}">
        <p14:creationId xmlns:p14="http://schemas.microsoft.com/office/powerpoint/2010/main" val="4616496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TW" sz="1200" dirty="0" smtClean="0">
                <a:solidFill>
                  <a:srgbClr val="0000FF"/>
                </a:solidFill>
              </a:rPr>
              <a:t>Introduce logistic regression below</a:t>
            </a:r>
            <a:endParaRPr lang="zh-TW" altLang="en-US" sz="1200" dirty="0" smtClean="0">
              <a:solidFill>
                <a:srgbClr val="0000FF"/>
              </a:solidFill>
            </a:endParaRPr>
          </a:p>
          <a:p>
            <a:endParaRPr lang="zh-TW" altLang="en-US" dirty="0"/>
          </a:p>
        </p:txBody>
      </p:sp>
      <p:sp>
        <p:nvSpPr>
          <p:cNvPr id="4" name="投影片編號版面配置區 3"/>
          <p:cNvSpPr>
            <a:spLocks noGrp="1"/>
          </p:cNvSpPr>
          <p:nvPr>
            <p:ph type="sldNum" sz="quarter" idx="10"/>
          </p:nvPr>
        </p:nvSpPr>
        <p:spPr/>
        <p:txBody>
          <a:bodyPr/>
          <a:lstStyle/>
          <a:p>
            <a:fld id="{9CF3BD28-75DF-4233-8F85-EE3A845FE6B6}" type="slidenum">
              <a:rPr lang="zh-TW" altLang="en-US" smtClean="0"/>
              <a:t>5</a:t>
            </a:fld>
            <a:endParaRPr lang="zh-TW" altLang="en-US"/>
          </a:p>
        </p:txBody>
      </p:sp>
    </p:spTree>
    <p:extLst>
      <p:ext uri="{BB962C8B-B14F-4D97-AF65-F5344CB8AC3E}">
        <p14:creationId xmlns:p14="http://schemas.microsoft.com/office/powerpoint/2010/main" val="12340027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dirty="0" smtClean="0"/>
              <a:t>Then ……</a:t>
            </a:r>
            <a:endParaRPr lang="zh-TW" altLang="en-US" dirty="0"/>
          </a:p>
        </p:txBody>
      </p:sp>
      <p:sp>
        <p:nvSpPr>
          <p:cNvPr id="4" name="投影片編號版面配置區 3"/>
          <p:cNvSpPr>
            <a:spLocks noGrp="1"/>
          </p:cNvSpPr>
          <p:nvPr>
            <p:ph type="sldNum" sz="quarter" idx="10"/>
          </p:nvPr>
        </p:nvSpPr>
        <p:spPr/>
        <p:txBody>
          <a:bodyPr/>
          <a:lstStyle/>
          <a:p>
            <a:fld id="{9CF3BD28-75DF-4233-8F85-EE3A845FE6B6}" type="slidenum">
              <a:rPr lang="zh-TW" altLang="en-US" smtClean="0"/>
              <a:t>6</a:t>
            </a:fld>
            <a:endParaRPr lang="zh-TW" altLang="en-US"/>
          </a:p>
        </p:txBody>
      </p:sp>
    </p:spTree>
    <p:extLst>
      <p:ext uri="{BB962C8B-B14F-4D97-AF65-F5344CB8AC3E}">
        <p14:creationId xmlns:p14="http://schemas.microsoft.com/office/powerpoint/2010/main" val="7518947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9CF3BD28-75DF-4233-8F85-EE3A845FE6B6}" type="slidenum">
              <a:rPr lang="zh-TW" altLang="en-US" smtClean="0"/>
              <a:t>7</a:t>
            </a:fld>
            <a:endParaRPr lang="zh-TW" altLang="en-US"/>
          </a:p>
        </p:txBody>
      </p:sp>
    </p:spTree>
    <p:extLst>
      <p:ext uri="{BB962C8B-B14F-4D97-AF65-F5344CB8AC3E}">
        <p14:creationId xmlns:p14="http://schemas.microsoft.com/office/powerpoint/2010/main" val="36073083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9CF3BD28-75DF-4233-8F85-EE3A845FE6B6}" type="slidenum">
              <a:rPr lang="zh-TW" altLang="en-US" smtClean="0"/>
              <a:t>8</a:t>
            </a:fld>
            <a:endParaRPr lang="zh-TW" altLang="en-US"/>
          </a:p>
        </p:txBody>
      </p:sp>
    </p:spTree>
    <p:extLst>
      <p:ext uri="{BB962C8B-B14F-4D97-AF65-F5344CB8AC3E}">
        <p14:creationId xmlns:p14="http://schemas.microsoft.com/office/powerpoint/2010/main" val="12947474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9CF3BD28-75DF-4233-8F85-EE3A845FE6B6}" type="slidenum">
              <a:rPr lang="zh-TW" altLang="en-US" smtClean="0"/>
              <a:t>9</a:t>
            </a:fld>
            <a:endParaRPr lang="zh-TW" altLang="en-US"/>
          </a:p>
        </p:txBody>
      </p:sp>
    </p:spTree>
    <p:extLst>
      <p:ext uri="{BB962C8B-B14F-4D97-AF65-F5344CB8AC3E}">
        <p14:creationId xmlns:p14="http://schemas.microsoft.com/office/powerpoint/2010/main" val="25536060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TW" sz="1200" dirty="0" smtClean="0"/>
              <a:t>p is always between 0 and 1, but the output of </a:t>
            </a:r>
            <a:r>
              <a:rPr lang="en-US" altLang="zh-TW" sz="1200" dirty="0" err="1" smtClean="0"/>
              <a:t>regreesion</a:t>
            </a:r>
            <a:r>
              <a:rPr lang="en-US" altLang="zh-TW" sz="1200" dirty="0" smtClean="0"/>
              <a:t> is not</a:t>
            </a:r>
            <a:endParaRPr lang="zh-TW" altLang="en-US" sz="1200" dirty="0" smtClean="0">
              <a:solidFill>
                <a:srgbClr val="0000FF"/>
              </a:solidFill>
            </a:endParaRPr>
          </a:p>
          <a:p>
            <a:endParaRPr lang="zh-TW" altLang="en-US" dirty="0"/>
          </a:p>
        </p:txBody>
      </p:sp>
      <p:sp>
        <p:nvSpPr>
          <p:cNvPr id="4" name="投影片編號版面配置區 3"/>
          <p:cNvSpPr>
            <a:spLocks noGrp="1"/>
          </p:cNvSpPr>
          <p:nvPr>
            <p:ph type="sldNum" sz="quarter" idx="10"/>
          </p:nvPr>
        </p:nvSpPr>
        <p:spPr/>
        <p:txBody>
          <a:bodyPr/>
          <a:lstStyle/>
          <a:p>
            <a:fld id="{9CF3BD28-75DF-4233-8F85-EE3A845FE6B6}" type="slidenum">
              <a:rPr lang="zh-TW" altLang="en-US" smtClean="0"/>
              <a:t>10</a:t>
            </a:fld>
            <a:endParaRPr lang="zh-TW" altLang="en-US"/>
          </a:p>
        </p:txBody>
      </p:sp>
    </p:spTree>
    <p:extLst>
      <p:ext uri="{BB962C8B-B14F-4D97-AF65-F5344CB8AC3E}">
        <p14:creationId xmlns:p14="http://schemas.microsoft.com/office/powerpoint/2010/main" val="23383067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TW" altLang="en-US" smtClean="0"/>
              <a:t>按一下以編輯母片標題樣式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TW" altLang="en-US" smtClean="0"/>
              <a:t>按一下以編輯母片副標題樣式</a:t>
            </a:r>
            <a:endParaRPr lang="en-US" dirty="0"/>
          </a:p>
        </p:txBody>
      </p:sp>
      <p:sp>
        <p:nvSpPr>
          <p:cNvPr id="4" name="Date Placeholder 3"/>
          <p:cNvSpPr>
            <a:spLocks noGrp="1"/>
          </p:cNvSpPr>
          <p:nvPr>
            <p:ph type="dt" sz="half" idx="10"/>
          </p:nvPr>
        </p:nvSpPr>
        <p:spPr/>
        <p:txBody>
          <a:bodyPr/>
          <a:lstStyle/>
          <a:p>
            <a:fld id="{F249FF93-2A30-421E-BE40-5938F648F58F}" type="datetimeFigureOut">
              <a:rPr lang="zh-TW" altLang="en-US" smtClean="0"/>
              <a:t>2016/5/11</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1B4805D4-7C07-40D6-A61E-B437AB767D81}" type="slidenum">
              <a:rPr lang="zh-TW" altLang="en-US" smtClean="0"/>
              <a:t>‹#›</a:t>
            </a:fld>
            <a:endParaRPr lang="zh-TW" altLang="en-US"/>
          </a:p>
        </p:txBody>
      </p:sp>
    </p:spTree>
    <p:extLst>
      <p:ext uri="{BB962C8B-B14F-4D97-AF65-F5344CB8AC3E}">
        <p14:creationId xmlns:p14="http://schemas.microsoft.com/office/powerpoint/2010/main" val="34062848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Vertical Text Placeholder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fld id="{F249FF93-2A30-421E-BE40-5938F648F58F}" type="datetimeFigureOut">
              <a:rPr lang="zh-TW" altLang="en-US" smtClean="0"/>
              <a:t>2016/5/11</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1B4805D4-7C07-40D6-A61E-B437AB767D81}" type="slidenum">
              <a:rPr lang="zh-TW" altLang="en-US" smtClean="0"/>
              <a:t>‹#›</a:t>
            </a:fld>
            <a:endParaRPr lang="zh-TW" altLang="en-US"/>
          </a:p>
        </p:txBody>
      </p:sp>
    </p:spTree>
    <p:extLst>
      <p:ext uri="{BB962C8B-B14F-4D97-AF65-F5344CB8AC3E}">
        <p14:creationId xmlns:p14="http://schemas.microsoft.com/office/powerpoint/2010/main" val="15468568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TW" altLang="en-US" smtClean="0"/>
              <a:t>按一下以編輯母片標題樣式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fld id="{F249FF93-2A30-421E-BE40-5938F648F58F}" type="datetimeFigureOut">
              <a:rPr lang="zh-TW" altLang="en-US" smtClean="0"/>
              <a:t>2016/5/11</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1B4805D4-7C07-40D6-A61E-B437AB767D81}" type="slidenum">
              <a:rPr lang="zh-TW" altLang="en-US" smtClean="0"/>
              <a:t>‹#›</a:t>
            </a:fld>
            <a:endParaRPr lang="zh-TW" altLang="en-US"/>
          </a:p>
        </p:txBody>
      </p:sp>
    </p:spTree>
    <p:extLst>
      <p:ext uri="{BB962C8B-B14F-4D97-AF65-F5344CB8AC3E}">
        <p14:creationId xmlns:p14="http://schemas.microsoft.com/office/powerpoint/2010/main" val="35979337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Content Placeholder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fld id="{F249FF93-2A30-421E-BE40-5938F648F58F}" type="datetimeFigureOut">
              <a:rPr lang="zh-TW" altLang="en-US" smtClean="0"/>
              <a:t>2016/5/11</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1B4805D4-7C07-40D6-A61E-B437AB767D81}" type="slidenum">
              <a:rPr lang="zh-TW" altLang="en-US" smtClean="0"/>
              <a:t>‹#›</a:t>
            </a:fld>
            <a:endParaRPr lang="zh-TW" altLang="en-US"/>
          </a:p>
        </p:txBody>
      </p:sp>
    </p:spTree>
    <p:extLst>
      <p:ext uri="{BB962C8B-B14F-4D97-AF65-F5344CB8AC3E}">
        <p14:creationId xmlns:p14="http://schemas.microsoft.com/office/powerpoint/2010/main" val="1060681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TW" altLang="en-US" smtClean="0"/>
              <a:t>按一下以編輯母片標題樣式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TW" altLang="en-US" smtClean="0"/>
              <a:t>按一下以編輯母片文字樣式</a:t>
            </a:r>
          </a:p>
        </p:txBody>
      </p:sp>
      <p:sp>
        <p:nvSpPr>
          <p:cNvPr id="4" name="Date Placeholder 3"/>
          <p:cNvSpPr>
            <a:spLocks noGrp="1"/>
          </p:cNvSpPr>
          <p:nvPr>
            <p:ph type="dt" sz="half" idx="10"/>
          </p:nvPr>
        </p:nvSpPr>
        <p:spPr/>
        <p:txBody>
          <a:bodyPr/>
          <a:lstStyle/>
          <a:p>
            <a:fld id="{F249FF93-2A30-421E-BE40-5938F648F58F}" type="datetimeFigureOut">
              <a:rPr lang="zh-TW" altLang="en-US" smtClean="0"/>
              <a:t>2016/5/11</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1B4805D4-7C07-40D6-A61E-B437AB767D81}" type="slidenum">
              <a:rPr lang="zh-TW" altLang="en-US" smtClean="0"/>
              <a:t>‹#›</a:t>
            </a:fld>
            <a:endParaRPr lang="zh-TW" altLang="en-US"/>
          </a:p>
        </p:txBody>
      </p:sp>
    </p:spTree>
    <p:extLst>
      <p:ext uri="{BB962C8B-B14F-4D97-AF65-F5344CB8AC3E}">
        <p14:creationId xmlns:p14="http://schemas.microsoft.com/office/powerpoint/2010/main" val="38199789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5" name="Date Placeholder 4"/>
          <p:cNvSpPr>
            <a:spLocks noGrp="1"/>
          </p:cNvSpPr>
          <p:nvPr>
            <p:ph type="dt" sz="half" idx="10"/>
          </p:nvPr>
        </p:nvSpPr>
        <p:spPr/>
        <p:txBody>
          <a:bodyPr/>
          <a:lstStyle/>
          <a:p>
            <a:fld id="{F249FF93-2A30-421E-BE40-5938F648F58F}" type="datetimeFigureOut">
              <a:rPr lang="zh-TW" altLang="en-US" smtClean="0"/>
              <a:t>2016/5/11</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1B4805D4-7C07-40D6-A61E-B437AB767D81}" type="slidenum">
              <a:rPr lang="zh-TW" altLang="en-US" smtClean="0"/>
              <a:t>‹#›</a:t>
            </a:fld>
            <a:endParaRPr lang="zh-TW" altLang="en-US"/>
          </a:p>
        </p:txBody>
      </p:sp>
    </p:spTree>
    <p:extLst>
      <p:ext uri="{BB962C8B-B14F-4D97-AF65-F5344CB8AC3E}">
        <p14:creationId xmlns:p14="http://schemas.microsoft.com/office/powerpoint/2010/main" val="13760518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TW" altLang="en-US" smtClean="0"/>
              <a:t>按一下以編輯母片標題樣式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Content Placeholder 3"/>
          <p:cNvSpPr>
            <a:spLocks noGrp="1"/>
          </p:cNvSpPr>
          <p:nvPr>
            <p:ph sz="half" idx="2"/>
          </p:nvPr>
        </p:nvSpPr>
        <p:spPr>
          <a:xfrm>
            <a:off x="629842" y="2505075"/>
            <a:ext cx="3868340" cy="368458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Content Placeholder 5"/>
          <p:cNvSpPr>
            <a:spLocks noGrp="1"/>
          </p:cNvSpPr>
          <p:nvPr>
            <p:ph sz="quarter" idx="4"/>
          </p:nvPr>
        </p:nvSpPr>
        <p:spPr>
          <a:xfrm>
            <a:off x="4629150" y="2505075"/>
            <a:ext cx="3887391" cy="368458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7" name="Date Placeholder 6"/>
          <p:cNvSpPr>
            <a:spLocks noGrp="1"/>
          </p:cNvSpPr>
          <p:nvPr>
            <p:ph type="dt" sz="half" idx="10"/>
          </p:nvPr>
        </p:nvSpPr>
        <p:spPr/>
        <p:txBody>
          <a:bodyPr/>
          <a:lstStyle/>
          <a:p>
            <a:fld id="{F249FF93-2A30-421E-BE40-5938F648F58F}" type="datetimeFigureOut">
              <a:rPr lang="zh-TW" altLang="en-US" smtClean="0"/>
              <a:t>2016/5/11</a:t>
            </a:fld>
            <a:endParaRPr lang="zh-TW" altLang="en-US"/>
          </a:p>
        </p:txBody>
      </p:sp>
      <p:sp>
        <p:nvSpPr>
          <p:cNvPr id="8" name="Footer Placeholder 7"/>
          <p:cNvSpPr>
            <a:spLocks noGrp="1"/>
          </p:cNvSpPr>
          <p:nvPr>
            <p:ph type="ftr" sz="quarter" idx="11"/>
          </p:nvPr>
        </p:nvSpPr>
        <p:spPr/>
        <p:txBody>
          <a:bodyPr/>
          <a:lstStyle/>
          <a:p>
            <a:endParaRPr lang="zh-TW" altLang="en-US"/>
          </a:p>
        </p:txBody>
      </p:sp>
      <p:sp>
        <p:nvSpPr>
          <p:cNvPr id="9" name="Slide Number Placeholder 8"/>
          <p:cNvSpPr>
            <a:spLocks noGrp="1"/>
          </p:cNvSpPr>
          <p:nvPr>
            <p:ph type="sldNum" sz="quarter" idx="12"/>
          </p:nvPr>
        </p:nvSpPr>
        <p:spPr/>
        <p:txBody>
          <a:bodyPr/>
          <a:lstStyle/>
          <a:p>
            <a:fld id="{1B4805D4-7C07-40D6-A61E-B437AB767D81}" type="slidenum">
              <a:rPr lang="zh-TW" altLang="en-US" smtClean="0"/>
              <a:t>‹#›</a:t>
            </a:fld>
            <a:endParaRPr lang="zh-TW" altLang="en-US"/>
          </a:p>
        </p:txBody>
      </p:sp>
    </p:spTree>
    <p:extLst>
      <p:ext uri="{BB962C8B-B14F-4D97-AF65-F5344CB8AC3E}">
        <p14:creationId xmlns:p14="http://schemas.microsoft.com/office/powerpoint/2010/main" val="22960666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Date Placeholder 2"/>
          <p:cNvSpPr>
            <a:spLocks noGrp="1"/>
          </p:cNvSpPr>
          <p:nvPr>
            <p:ph type="dt" sz="half" idx="10"/>
          </p:nvPr>
        </p:nvSpPr>
        <p:spPr/>
        <p:txBody>
          <a:bodyPr/>
          <a:lstStyle/>
          <a:p>
            <a:fld id="{F249FF93-2A30-421E-BE40-5938F648F58F}" type="datetimeFigureOut">
              <a:rPr lang="zh-TW" altLang="en-US" smtClean="0"/>
              <a:t>2016/5/11</a:t>
            </a:fld>
            <a:endParaRPr lang="zh-TW" altLang="en-US"/>
          </a:p>
        </p:txBody>
      </p:sp>
      <p:sp>
        <p:nvSpPr>
          <p:cNvPr id="4" name="Footer Placeholder 3"/>
          <p:cNvSpPr>
            <a:spLocks noGrp="1"/>
          </p:cNvSpPr>
          <p:nvPr>
            <p:ph type="ftr" sz="quarter" idx="11"/>
          </p:nvPr>
        </p:nvSpPr>
        <p:spPr/>
        <p:txBody>
          <a:bodyPr/>
          <a:lstStyle/>
          <a:p>
            <a:endParaRPr lang="zh-TW" altLang="en-US"/>
          </a:p>
        </p:txBody>
      </p:sp>
      <p:sp>
        <p:nvSpPr>
          <p:cNvPr id="5" name="Slide Number Placeholder 4"/>
          <p:cNvSpPr>
            <a:spLocks noGrp="1"/>
          </p:cNvSpPr>
          <p:nvPr>
            <p:ph type="sldNum" sz="quarter" idx="12"/>
          </p:nvPr>
        </p:nvSpPr>
        <p:spPr/>
        <p:txBody>
          <a:bodyPr/>
          <a:lstStyle/>
          <a:p>
            <a:fld id="{1B4805D4-7C07-40D6-A61E-B437AB767D81}" type="slidenum">
              <a:rPr lang="zh-TW" altLang="en-US" smtClean="0"/>
              <a:t>‹#›</a:t>
            </a:fld>
            <a:endParaRPr lang="zh-TW" altLang="en-US"/>
          </a:p>
        </p:txBody>
      </p:sp>
    </p:spTree>
    <p:extLst>
      <p:ext uri="{BB962C8B-B14F-4D97-AF65-F5344CB8AC3E}">
        <p14:creationId xmlns:p14="http://schemas.microsoft.com/office/powerpoint/2010/main" val="5784928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49FF93-2A30-421E-BE40-5938F648F58F}" type="datetimeFigureOut">
              <a:rPr lang="zh-TW" altLang="en-US" smtClean="0"/>
              <a:t>2016/5/11</a:t>
            </a:fld>
            <a:endParaRPr lang="zh-TW" altLang="en-US"/>
          </a:p>
        </p:txBody>
      </p:sp>
      <p:sp>
        <p:nvSpPr>
          <p:cNvPr id="3" name="Footer Placeholder 2"/>
          <p:cNvSpPr>
            <a:spLocks noGrp="1"/>
          </p:cNvSpPr>
          <p:nvPr>
            <p:ph type="ftr" sz="quarter" idx="11"/>
          </p:nvPr>
        </p:nvSpPr>
        <p:spPr/>
        <p:txBody>
          <a:bodyPr/>
          <a:lstStyle/>
          <a:p>
            <a:endParaRPr lang="zh-TW" altLang="en-US"/>
          </a:p>
        </p:txBody>
      </p:sp>
      <p:sp>
        <p:nvSpPr>
          <p:cNvPr id="4" name="Slide Number Placeholder 3"/>
          <p:cNvSpPr>
            <a:spLocks noGrp="1"/>
          </p:cNvSpPr>
          <p:nvPr>
            <p:ph type="sldNum" sz="quarter" idx="12"/>
          </p:nvPr>
        </p:nvSpPr>
        <p:spPr/>
        <p:txBody>
          <a:bodyPr/>
          <a:lstStyle/>
          <a:p>
            <a:fld id="{1B4805D4-7C07-40D6-A61E-B437AB767D81}" type="slidenum">
              <a:rPr lang="zh-TW" altLang="en-US" smtClean="0"/>
              <a:t>‹#›</a:t>
            </a:fld>
            <a:endParaRPr lang="zh-TW" altLang="en-US"/>
          </a:p>
        </p:txBody>
      </p:sp>
    </p:spTree>
    <p:extLst>
      <p:ext uri="{BB962C8B-B14F-4D97-AF65-F5344CB8AC3E}">
        <p14:creationId xmlns:p14="http://schemas.microsoft.com/office/powerpoint/2010/main" val="33250654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TW" altLang="en-US" smtClean="0"/>
              <a:t>按一下以編輯母片標題樣式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smtClean="0"/>
              <a:t>按一下以編輯母片文字樣式</a:t>
            </a:r>
          </a:p>
        </p:txBody>
      </p:sp>
      <p:sp>
        <p:nvSpPr>
          <p:cNvPr id="5" name="Date Placeholder 4"/>
          <p:cNvSpPr>
            <a:spLocks noGrp="1"/>
          </p:cNvSpPr>
          <p:nvPr>
            <p:ph type="dt" sz="half" idx="10"/>
          </p:nvPr>
        </p:nvSpPr>
        <p:spPr/>
        <p:txBody>
          <a:bodyPr/>
          <a:lstStyle/>
          <a:p>
            <a:fld id="{F249FF93-2A30-421E-BE40-5938F648F58F}" type="datetimeFigureOut">
              <a:rPr lang="zh-TW" altLang="en-US" smtClean="0"/>
              <a:t>2016/5/11</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1B4805D4-7C07-40D6-A61E-B437AB767D81}" type="slidenum">
              <a:rPr lang="zh-TW" altLang="en-US" smtClean="0"/>
              <a:t>‹#›</a:t>
            </a:fld>
            <a:endParaRPr lang="zh-TW" altLang="en-US"/>
          </a:p>
        </p:txBody>
      </p:sp>
    </p:spTree>
    <p:extLst>
      <p:ext uri="{BB962C8B-B14F-4D97-AF65-F5344CB8AC3E}">
        <p14:creationId xmlns:p14="http://schemas.microsoft.com/office/powerpoint/2010/main" val="9856089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TW" altLang="en-US" smtClean="0"/>
              <a:t>按一下以編輯母片標題樣式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TW" altLang="en-US" smtClean="0"/>
              <a:t>按一下圖示以新增圖片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smtClean="0"/>
              <a:t>按一下以編輯母片文字樣式</a:t>
            </a:r>
          </a:p>
        </p:txBody>
      </p:sp>
      <p:sp>
        <p:nvSpPr>
          <p:cNvPr id="5" name="Date Placeholder 4"/>
          <p:cNvSpPr>
            <a:spLocks noGrp="1"/>
          </p:cNvSpPr>
          <p:nvPr>
            <p:ph type="dt" sz="half" idx="10"/>
          </p:nvPr>
        </p:nvSpPr>
        <p:spPr/>
        <p:txBody>
          <a:bodyPr/>
          <a:lstStyle/>
          <a:p>
            <a:fld id="{F249FF93-2A30-421E-BE40-5938F648F58F}" type="datetimeFigureOut">
              <a:rPr lang="zh-TW" altLang="en-US" smtClean="0"/>
              <a:t>2016/5/11</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1B4805D4-7C07-40D6-A61E-B437AB767D81}" type="slidenum">
              <a:rPr lang="zh-TW" altLang="en-US" smtClean="0"/>
              <a:t>‹#›</a:t>
            </a:fld>
            <a:endParaRPr lang="zh-TW" altLang="en-US"/>
          </a:p>
        </p:txBody>
      </p:sp>
    </p:spTree>
    <p:extLst>
      <p:ext uri="{BB962C8B-B14F-4D97-AF65-F5344CB8AC3E}">
        <p14:creationId xmlns:p14="http://schemas.microsoft.com/office/powerpoint/2010/main" val="37104258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TW" altLang="en-US" smtClean="0"/>
              <a:t>按一下以編輯母片標題樣式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49FF93-2A30-421E-BE40-5938F648F58F}" type="datetimeFigureOut">
              <a:rPr lang="zh-TW" altLang="en-US" smtClean="0"/>
              <a:t>2016/5/11</a:t>
            </a:fld>
            <a:endParaRPr lang="zh-TW"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4805D4-7C07-40D6-A61E-B437AB767D81}" type="slidenum">
              <a:rPr lang="zh-TW" altLang="en-US" smtClean="0"/>
              <a:t>‹#›</a:t>
            </a:fld>
            <a:endParaRPr lang="zh-TW" altLang="en-US"/>
          </a:p>
        </p:txBody>
      </p:sp>
    </p:spTree>
    <p:extLst>
      <p:ext uri="{BB962C8B-B14F-4D97-AF65-F5344CB8AC3E}">
        <p14:creationId xmlns:p14="http://schemas.microsoft.com/office/powerpoint/2010/main" val="278567354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oleObject" Target="../embeddings/oleObject10.bin"/><Relationship Id="rId3" Type="http://schemas.openxmlformats.org/officeDocument/2006/relationships/notesSlide" Target="../notesSlides/notesSlide9.xml"/><Relationship Id="rId7" Type="http://schemas.openxmlformats.org/officeDocument/2006/relationships/image" Target="../media/image15.png"/><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14.png"/><Relationship Id="rId11" Type="http://schemas.openxmlformats.org/officeDocument/2006/relationships/image" Target="../media/image13.wmf"/><Relationship Id="rId5" Type="http://schemas.openxmlformats.org/officeDocument/2006/relationships/image" Target="../media/image11.wmf"/><Relationship Id="rId10" Type="http://schemas.openxmlformats.org/officeDocument/2006/relationships/oleObject" Target="../embeddings/oleObject11.bin"/><Relationship Id="rId4" Type="http://schemas.openxmlformats.org/officeDocument/2006/relationships/oleObject" Target="../embeddings/oleObject9.bin"/><Relationship Id="rId9" Type="http://schemas.openxmlformats.org/officeDocument/2006/relationships/image" Target="../media/image12.wmf"/></Relationships>
</file>

<file path=ppt/slides/_rels/slide11.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notesSlide" Target="../notesSlides/notesSlide10.xml"/><Relationship Id="rId7" Type="http://schemas.openxmlformats.org/officeDocument/2006/relationships/image" Target="../media/image11.wmf"/><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oleObject" Target="../embeddings/oleObject13.bin"/><Relationship Id="rId5" Type="http://schemas.openxmlformats.org/officeDocument/2006/relationships/image" Target="../media/image16.wmf"/><Relationship Id="rId4" Type="http://schemas.openxmlformats.org/officeDocument/2006/relationships/oleObject" Target="../embeddings/oleObject12.bin"/></Relationships>
</file>

<file path=ppt/slides/_rels/slide12.xml.rels><?xml version="1.0" encoding="UTF-8" standalone="yes"?>
<Relationships xmlns="http://schemas.openxmlformats.org/package/2006/relationships"><Relationship Id="rId8" Type="http://schemas.openxmlformats.org/officeDocument/2006/relationships/oleObject" Target="../embeddings/oleObject16.bin"/><Relationship Id="rId3" Type="http://schemas.openxmlformats.org/officeDocument/2006/relationships/notesSlide" Target="../notesSlides/notesSlide11.xml"/><Relationship Id="rId7" Type="http://schemas.openxmlformats.org/officeDocument/2006/relationships/image" Target="../media/image17.wmf"/><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oleObject" Target="../embeddings/oleObject15.bin"/><Relationship Id="rId11" Type="http://schemas.openxmlformats.org/officeDocument/2006/relationships/image" Target="../media/image11.wmf"/><Relationship Id="rId5" Type="http://schemas.openxmlformats.org/officeDocument/2006/relationships/image" Target="../media/image16.wmf"/><Relationship Id="rId10" Type="http://schemas.openxmlformats.org/officeDocument/2006/relationships/oleObject" Target="../embeddings/oleObject17.bin"/><Relationship Id="rId4" Type="http://schemas.openxmlformats.org/officeDocument/2006/relationships/oleObject" Target="../embeddings/oleObject14.bin"/><Relationship Id="rId9" Type="http://schemas.openxmlformats.org/officeDocument/2006/relationships/image" Target="../media/image18.wmf"/></Relationships>
</file>

<file path=ppt/slides/_rels/slide13.xml.rels><?xml version="1.0" encoding="UTF-8" standalone="yes"?>
<Relationships xmlns="http://schemas.openxmlformats.org/package/2006/relationships"><Relationship Id="rId3" Type="http://schemas.openxmlformats.org/officeDocument/2006/relationships/image" Target="../media/image20.jpg"/><Relationship Id="rId2" Type="http://schemas.openxmlformats.org/officeDocument/2006/relationships/slideLayout" Target="../slideLayouts/slideLayout2.xml"/><Relationship Id="rId1" Type="http://schemas.openxmlformats.org/officeDocument/2006/relationships/vmlDrawing" Target="../drawings/vmlDrawing6.vml"/><Relationship Id="rId5" Type="http://schemas.openxmlformats.org/officeDocument/2006/relationships/image" Target="../media/image19.wmf"/><Relationship Id="rId4" Type="http://schemas.openxmlformats.org/officeDocument/2006/relationships/oleObject" Target="../embeddings/oleObject18.bin"/></Relationships>
</file>

<file path=ppt/slides/_rels/slide14.xml.rels><?xml version="1.0" encoding="UTF-8" standalone="yes"?>
<Relationships xmlns="http://schemas.openxmlformats.org/package/2006/relationships"><Relationship Id="rId8" Type="http://schemas.openxmlformats.org/officeDocument/2006/relationships/image" Target="../media/image19.wmf"/><Relationship Id="rId3" Type="http://schemas.openxmlformats.org/officeDocument/2006/relationships/notesSlide" Target="../notesSlides/notesSlide12.xml"/><Relationship Id="rId7" Type="http://schemas.openxmlformats.org/officeDocument/2006/relationships/oleObject" Target="../embeddings/oleObject20.bin"/><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image" Target="../media/image21.wmf"/><Relationship Id="rId5" Type="http://schemas.openxmlformats.org/officeDocument/2006/relationships/oleObject" Target="../embeddings/oleObject19.bin"/><Relationship Id="rId4" Type="http://schemas.openxmlformats.org/officeDocument/2006/relationships/image" Target="../media/image22.jpg"/></Relationships>
</file>

<file path=ppt/slides/_rels/slide15.xml.rels><?xml version="1.0" encoding="UTF-8" standalone="yes"?>
<Relationships xmlns="http://schemas.openxmlformats.org/package/2006/relationships"><Relationship Id="rId8" Type="http://schemas.openxmlformats.org/officeDocument/2006/relationships/image" Target="../media/image25.wmf"/><Relationship Id="rId3" Type="http://schemas.openxmlformats.org/officeDocument/2006/relationships/oleObject" Target="../embeddings/oleObject21.bin"/><Relationship Id="rId7" Type="http://schemas.openxmlformats.org/officeDocument/2006/relationships/oleObject" Target="../embeddings/oleObject23.bin"/><Relationship Id="rId12" Type="http://schemas.openxmlformats.org/officeDocument/2006/relationships/image" Target="../media/image27.wmf"/><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image" Target="../media/image24.wmf"/><Relationship Id="rId11" Type="http://schemas.openxmlformats.org/officeDocument/2006/relationships/oleObject" Target="../embeddings/oleObject25.bin"/><Relationship Id="rId5" Type="http://schemas.openxmlformats.org/officeDocument/2006/relationships/oleObject" Target="../embeddings/oleObject22.bin"/><Relationship Id="rId10" Type="http://schemas.openxmlformats.org/officeDocument/2006/relationships/image" Target="../media/image26.wmf"/><Relationship Id="rId4" Type="http://schemas.openxmlformats.org/officeDocument/2006/relationships/image" Target="../media/image23.wmf"/><Relationship Id="rId9" Type="http://schemas.openxmlformats.org/officeDocument/2006/relationships/oleObject" Target="../embeddings/oleObject24.bin"/></Relationships>
</file>

<file path=ppt/slides/_rels/slide16.xml.rels><?xml version="1.0" encoding="UTF-8" standalone="yes"?>
<Relationships xmlns="http://schemas.openxmlformats.org/package/2006/relationships"><Relationship Id="rId8" Type="http://schemas.openxmlformats.org/officeDocument/2006/relationships/image" Target="../media/image29.wmf"/><Relationship Id="rId3" Type="http://schemas.openxmlformats.org/officeDocument/2006/relationships/oleObject" Target="../embeddings/oleObject26.bin"/><Relationship Id="rId7" Type="http://schemas.openxmlformats.org/officeDocument/2006/relationships/oleObject" Target="../embeddings/oleObject28.bin"/><Relationship Id="rId2" Type="http://schemas.openxmlformats.org/officeDocument/2006/relationships/slideLayout" Target="../slideLayouts/slideLayout2.xml"/><Relationship Id="rId1" Type="http://schemas.openxmlformats.org/officeDocument/2006/relationships/vmlDrawing" Target="../drawings/vmlDrawing9.vml"/><Relationship Id="rId6" Type="http://schemas.openxmlformats.org/officeDocument/2006/relationships/image" Target="../media/image27.wmf"/><Relationship Id="rId11" Type="http://schemas.openxmlformats.org/officeDocument/2006/relationships/image" Target="../media/image30.wmf"/><Relationship Id="rId5" Type="http://schemas.openxmlformats.org/officeDocument/2006/relationships/oleObject" Target="../embeddings/oleObject27.bin"/><Relationship Id="rId10" Type="http://schemas.openxmlformats.org/officeDocument/2006/relationships/oleObject" Target="../embeddings/oleObject29.bin"/><Relationship Id="rId4" Type="http://schemas.openxmlformats.org/officeDocument/2006/relationships/image" Target="../media/image28.wmf"/><Relationship Id="rId9" Type="http://schemas.openxmlformats.org/officeDocument/2006/relationships/image" Target="../media/image9.jpeg"/></Relationships>
</file>

<file path=ppt/slides/_rels/slide17.xml.rels><?xml version="1.0" encoding="UTF-8" standalone="yes"?>
<Relationships xmlns="http://schemas.openxmlformats.org/package/2006/relationships"><Relationship Id="rId8" Type="http://schemas.openxmlformats.org/officeDocument/2006/relationships/image" Target="../media/image33.wmf"/><Relationship Id="rId13" Type="http://schemas.openxmlformats.org/officeDocument/2006/relationships/oleObject" Target="../embeddings/oleObject35.bin"/><Relationship Id="rId18" Type="http://schemas.openxmlformats.org/officeDocument/2006/relationships/image" Target="../media/image38.wmf"/><Relationship Id="rId26" Type="http://schemas.openxmlformats.org/officeDocument/2006/relationships/oleObject" Target="../embeddings/oleObject41.bin"/><Relationship Id="rId3" Type="http://schemas.openxmlformats.org/officeDocument/2006/relationships/oleObject" Target="../embeddings/oleObject30.bin"/><Relationship Id="rId21" Type="http://schemas.openxmlformats.org/officeDocument/2006/relationships/oleObject" Target="../embeddings/oleObject39.bin"/><Relationship Id="rId7" Type="http://schemas.openxmlformats.org/officeDocument/2006/relationships/oleObject" Target="../embeddings/oleObject32.bin"/><Relationship Id="rId12" Type="http://schemas.openxmlformats.org/officeDocument/2006/relationships/image" Target="../media/image35.wmf"/><Relationship Id="rId17" Type="http://schemas.openxmlformats.org/officeDocument/2006/relationships/oleObject" Target="../embeddings/oleObject37.bin"/><Relationship Id="rId25" Type="http://schemas.openxmlformats.org/officeDocument/2006/relationships/image" Target="../media/image43.png"/><Relationship Id="rId2" Type="http://schemas.openxmlformats.org/officeDocument/2006/relationships/slideLayout" Target="../slideLayouts/slideLayout2.xml"/><Relationship Id="rId16" Type="http://schemas.openxmlformats.org/officeDocument/2006/relationships/image" Target="../media/image37.wmf"/><Relationship Id="rId20" Type="http://schemas.openxmlformats.org/officeDocument/2006/relationships/image" Target="../media/image39.wmf"/><Relationship Id="rId1" Type="http://schemas.openxmlformats.org/officeDocument/2006/relationships/vmlDrawing" Target="../drawings/vmlDrawing10.vml"/><Relationship Id="rId6" Type="http://schemas.openxmlformats.org/officeDocument/2006/relationships/image" Target="../media/image32.wmf"/><Relationship Id="rId11" Type="http://schemas.openxmlformats.org/officeDocument/2006/relationships/oleObject" Target="../embeddings/oleObject34.bin"/><Relationship Id="rId24" Type="http://schemas.openxmlformats.org/officeDocument/2006/relationships/image" Target="../media/image41.wmf"/><Relationship Id="rId5" Type="http://schemas.openxmlformats.org/officeDocument/2006/relationships/oleObject" Target="../embeddings/oleObject31.bin"/><Relationship Id="rId15" Type="http://schemas.openxmlformats.org/officeDocument/2006/relationships/oleObject" Target="../embeddings/oleObject36.bin"/><Relationship Id="rId23" Type="http://schemas.openxmlformats.org/officeDocument/2006/relationships/oleObject" Target="../embeddings/oleObject40.bin"/><Relationship Id="rId10" Type="http://schemas.openxmlformats.org/officeDocument/2006/relationships/image" Target="../media/image34.wmf"/><Relationship Id="rId19" Type="http://schemas.openxmlformats.org/officeDocument/2006/relationships/oleObject" Target="../embeddings/oleObject38.bin"/><Relationship Id="rId4" Type="http://schemas.openxmlformats.org/officeDocument/2006/relationships/image" Target="../media/image31.wmf"/><Relationship Id="rId9" Type="http://schemas.openxmlformats.org/officeDocument/2006/relationships/oleObject" Target="../embeddings/oleObject33.bin"/><Relationship Id="rId14" Type="http://schemas.openxmlformats.org/officeDocument/2006/relationships/image" Target="../media/image36.wmf"/><Relationship Id="rId22" Type="http://schemas.openxmlformats.org/officeDocument/2006/relationships/image" Target="../media/image40.wmf"/><Relationship Id="rId27" Type="http://schemas.openxmlformats.org/officeDocument/2006/relationships/image" Target="../media/image42.wmf"/></Relationships>
</file>

<file path=ppt/slides/_rels/slide18.xml.rels><?xml version="1.0" encoding="UTF-8" standalone="yes"?>
<Relationships xmlns="http://schemas.openxmlformats.org/package/2006/relationships"><Relationship Id="rId8" Type="http://schemas.openxmlformats.org/officeDocument/2006/relationships/image" Target="../media/image45.wmf"/><Relationship Id="rId13" Type="http://schemas.openxmlformats.org/officeDocument/2006/relationships/oleObject" Target="../embeddings/oleObject46.bin"/><Relationship Id="rId3" Type="http://schemas.openxmlformats.org/officeDocument/2006/relationships/notesSlide" Target="../notesSlides/notesSlide13.xml"/><Relationship Id="rId7" Type="http://schemas.openxmlformats.org/officeDocument/2006/relationships/oleObject" Target="../embeddings/oleObject43.bin"/><Relationship Id="rId12" Type="http://schemas.openxmlformats.org/officeDocument/2006/relationships/image" Target="../media/image36.wmf"/><Relationship Id="rId2" Type="http://schemas.openxmlformats.org/officeDocument/2006/relationships/slideLayout" Target="../slideLayouts/slideLayout2.xml"/><Relationship Id="rId16" Type="http://schemas.openxmlformats.org/officeDocument/2006/relationships/image" Target="../media/image47.wmf"/><Relationship Id="rId1" Type="http://schemas.openxmlformats.org/officeDocument/2006/relationships/vmlDrawing" Target="../drawings/vmlDrawing11.vml"/><Relationship Id="rId6" Type="http://schemas.openxmlformats.org/officeDocument/2006/relationships/image" Target="../media/image44.wmf"/><Relationship Id="rId11" Type="http://schemas.openxmlformats.org/officeDocument/2006/relationships/oleObject" Target="../embeddings/oleObject45.bin"/><Relationship Id="rId5" Type="http://schemas.openxmlformats.org/officeDocument/2006/relationships/oleObject" Target="../embeddings/oleObject42.bin"/><Relationship Id="rId15" Type="http://schemas.openxmlformats.org/officeDocument/2006/relationships/oleObject" Target="../embeddings/oleObject47.bin"/><Relationship Id="rId10" Type="http://schemas.openxmlformats.org/officeDocument/2006/relationships/image" Target="../media/image33.wmf"/><Relationship Id="rId4" Type="http://schemas.openxmlformats.org/officeDocument/2006/relationships/image" Target="../media/image9.jpeg"/><Relationship Id="rId9" Type="http://schemas.openxmlformats.org/officeDocument/2006/relationships/oleObject" Target="../embeddings/oleObject44.bin"/><Relationship Id="rId14" Type="http://schemas.openxmlformats.org/officeDocument/2006/relationships/image" Target="../media/image46.wmf"/></Relationships>
</file>

<file path=ppt/slides/_rels/slide19.xml.rels><?xml version="1.0" encoding="UTF-8" standalone="yes"?>
<Relationships xmlns="http://schemas.openxmlformats.org/package/2006/relationships"><Relationship Id="rId8" Type="http://schemas.openxmlformats.org/officeDocument/2006/relationships/oleObject" Target="../embeddings/oleObject50.bin"/><Relationship Id="rId13" Type="http://schemas.openxmlformats.org/officeDocument/2006/relationships/oleObject" Target="../embeddings/oleObject52.bin"/><Relationship Id="rId18" Type="http://schemas.openxmlformats.org/officeDocument/2006/relationships/image" Target="../media/image54.wmf"/><Relationship Id="rId26" Type="http://schemas.openxmlformats.org/officeDocument/2006/relationships/image" Target="../media/image58.wmf"/><Relationship Id="rId3" Type="http://schemas.openxmlformats.org/officeDocument/2006/relationships/notesSlide" Target="../notesSlides/notesSlide14.xml"/><Relationship Id="rId21" Type="http://schemas.openxmlformats.org/officeDocument/2006/relationships/oleObject" Target="../embeddings/oleObject56.bin"/><Relationship Id="rId34" Type="http://schemas.openxmlformats.org/officeDocument/2006/relationships/image" Target="../media/image36.wmf"/><Relationship Id="rId7" Type="http://schemas.openxmlformats.org/officeDocument/2006/relationships/image" Target="../media/image49.wmf"/><Relationship Id="rId12" Type="http://schemas.openxmlformats.org/officeDocument/2006/relationships/image" Target="../media/image9.jpeg"/><Relationship Id="rId17" Type="http://schemas.openxmlformats.org/officeDocument/2006/relationships/oleObject" Target="../embeddings/oleObject54.bin"/><Relationship Id="rId25" Type="http://schemas.openxmlformats.org/officeDocument/2006/relationships/oleObject" Target="../embeddings/oleObject58.bin"/><Relationship Id="rId33" Type="http://schemas.openxmlformats.org/officeDocument/2006/relationships/oleObject" Target="../embeddings/oleObject62.bin"/><Relationship Id="rId2" Type="http://schemas.openxmlformats.org/officeDocument/2006/relationships/slideLayout" Target="../slideLayouts/slideLayout2.xml"/><Relationship Id="rId16" Type="http://schemas.openxmlformats.org/officeDocument/2006/relationships/image" Target="../media/image53.wmf"/><Relationship Id="rId20" Type="http://schemas.openxmlformats.org/officeDocument/2006/relationships/image" Target="../media/image55.wmf"/><Relationship Id="rId29" Type="http://schemas.openxmlformats.org/officeDocument/2006/relationships/oleObject" Target="../embeddings/oleObject60.bin"/><Relationship Id="rId1" Type="http://schemas.openxmlformats.org/officeDocument/2006/relationships/vmlDrawing" Target="../drawings/vmlDrawing12.vml"/><Relationship Id="rId6" Type="http://schemas.openxmlformats.org/officeDocument/2006/relationships/oleObject" Target="../embeddings/oleObject49.bin"/><Relationship Id="rId11" Type="http://schemas.openxmlformats.org/officeDocument/2006/relationships/image" Target="../media/image51.wmf"/><Relationship Id="rId24" Type="http://schemas.openxmlformats.org/officeDocument/2006/relationships/image" Target="../media/image57.wmf"/><Relationship Id="rId32" Type="http://schemas.openxmlformats.org/officeDocument/2006/relationships/image" Target="../media/image33.wmf"/><Relationship Id="rId5" Type="http://schemas.openxmlformats.org/officeDocument/2006/relationships/image" Target="../media/image48.wmf"/><Relationship Id="rId15" Type="http://schemas.openxmlformats.org/officeDocument/2006/relationships/oleObject" Target="../embeddings/oleObject53.bin"/><Relationship Id="rId23" Type="http://schemas.openxmlformats.org/officeDocument/2006/relationships/oleObject" Target="../embeddings/oleObject57.bin"/><Relationship Id="rId28" Type="http://schemas.openxmlformats.org/officeDocument/2006/relationships/image" Target="../media/image59.wmf"/><Relationship Id="rId36" Type="http://schemas.openxmlformats.org/officeDocument/2006/relationships/image" Target="../media/image61.wmf"/><Relationship Id="rId10" Type="http://schemas.openxmlformats.org/officeDocument/2006/relationships/oleObject" Target="../embeddings/oleObject51.bin"/><Relationship Id="rId19" Type="http://schemas.openxmlformats.org/officeDocument/2006/relationships/oleObject" Target="../embeddings/oleObject55.bin"/><Relationship Id="rId31" Type="http://schemas.openxmlformats.org/officeDocument/2006/relationships/oleObject" Target="../embeddings/oleObject61.bin"/><Relationship Id="rId4" Type="http://schemas.openxmlformats.org/officeDocument/2006/relationships/oleObject" Target="../embeddings/oleObject48.bin"/><Relationship Id="rId9" Type="http://schemas.openxmlformats.org/officeDocument/2006/relationships/image" Target="../media/image50.wmf"/><Relationship Id="rId14" Type="http://schemas.openxmlformats.org/officeDocument/2006/relationships/image" Target="../media/image52.wmf"/><Relationship Id="rId22" Type="http://schemas.openxmlformats.org/officeDocument/2006/relationships/image" Target="../media/image56.wmf"/><Relationship Id="rId27" Type="http://schemas.openxmlformats.org/officeDocument/2006/relationships/oleObject" Target="../embeddings/oleObject59.bin"/><Relationship Id="rId30" Type="http://schemas.openxmlformats.org/officeDocument/2006/relationships/image" Target="../media/image60.wmf"/><Relationship Id="rId35" Type="http://schemas.openxmlformats.org/officeDocument/2006/relationships/oleObject" Target="../embeddings/oleObject63.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62.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image" Target="../media/image64.wmf"/><Relationship Id="rId3" Type="http://schemas.openxmlformats.org/officeDocument/2006/relationships/notesSlide" Target="../notesSlides/notesSlide17.xml"/><Relationship Id="rId7" Type="http://schemas.openxmlformats.org/officeDocument/2006/relationships/oleObject" Target="../embeddings/oleObject65.bin"/><Relationship Id="rId2" Type="http://schemas.openxmlformats.org/officeDocument/2006/relationships/slideLayout" Target="../slideLayouts/slideLayout2.xml"/><Relationship Id="rId1" Type="http://schemas.openxmlformats.org/officeDocument/2006/relationships/vmlDrawing" Target="../drawings/vmlDrawing13.vml"/><Relationship Id="rId6" Type="http://schemas.openxmlformats.org/officeDocument/2006/relationships/image" Target="../media/image63.wmf"/><Relationship Id="rId5" Type="http://schemas.openxmlformats.org/officeDocument/2006/relationships/oleObject" Target="../embeddings/oleObject64.bin"/><Relationship Id="rId10" Type="http://schemas.openxmlformats.org/officeDocument/2006/relationships/image" Target="../media/image65.wmf"/><Relationship Id="rId4" Type="http://schemas.openxmlformats.org/officeDocument/2006/relationships/image" Target="../media/image66.png"/><Relationship Id="rId9" Type="http://schemas.openxmlformats.org/officeDocument/2006/relationships/oleObject" Target="../embeddings/oleObject66.bin"/></Relationships>
</file>

<file path=ppt/slides/_rels/slide23.xml.rels><?xml version="1.0" encoding="UTF-8" standalone="yes"?>
<Relationships xmlns="http://schemas.openxmlformats.org/package/2006/relationships"><Relationship Id="rId8" Type="http://schemas.openxmlformats.org/officeDocument/2006/relationships/oleObject" Target="../embeddings/oleObject69.bin"/><Relationship Id="rId13" Type="http://schemas.openxmlformats.org/officeDocument/2006/relationships/image" Target="../media/image67.wmf"/><Relationship Id="rId3" Type="http://schemas.openxmlformats.org/officeDocument/2006/relationships/notesSlide" Target="../notesSlides/notesSlide18.xml"/><Relationship Id="rId7" Type="http://schemas.openxmlformats.org/officeDocument/2006/relationships/image" Target="../media/image64.wmf"/><Relationship Id="rId12" Type="http://schemas.openxmlformats.org/officeDocument/2006/relationships/oleObject" Target="../embeddings/oleObject71.bin"/><Relationship Id="rId2" Type="http://schemas.openxmlformats.org/officeDocument/2006/relationships/slideLayout" Target="../slideLayouts/slideLayout2.xml"/><Relationship Id="rId1" Type="http://schemas.openxmlformats.org/officeDocument/2006/relationships/vmlDrawing" Target="../drawings/vmlDrawing14.vml"/><Relationship Id="rId6" Type="http://schemas.openxmlformats.org/officeDocument/2006/relationships/oleObject" Target="../embeddings/oleObject68.bin"/><Relationship Id="rId11" Type="http://schemas.openxmlformats.org/officeDocument/2006/relationships/image" Target="../media/image58.wmf"/><Relationship Id="rId5" Type="http://schemas.openxmlformats.org/officeDocument/2006/relationships/image" Target="../media/image63.wmf"/><Relationship Id="rId10" Type="http://schemas.openxmlformats.org/officeDocument/2006/relationships/oleObject" Target="../embeddings/oleObject70.bin"/><Relationship Id="rId4" Type="http://schemas.openxmlformats.org/officeDocument/2006/relationships/oleObject" Target="../embeddings/oleObject67.bin"/><Relationship Id="rId9" Type="http://schemas.openxmlformats.org/officeDocument/2006/relationships/image" Target="../media/image65.wmf"/></Relationships>
</file>

<file path=ppt/slides/_rels/slide24.xml.rels><?xml version="1.0" encoding="UTF-8" standalone="yes"?>
<Relationships xmlns="http://schemas.openxmlformats.org/package/2006/relationships"><Relationship Id="rId8" Type="http://schemas.openxmlformats.org/officeDocument/2006/relationships/oleObject" Target="../embeddings/oleObject74.bin"/><Relationship Id="rId13" Type="http://schemas.openxmlformats.org/officeDocument/2006/relationships/oleObject" Target="../embeddings/oleObject77.bin"/><Relationship Id="rId18" Type="http://schemas.openxmlformats.org/officeDocument/2006/relationships/oleObject" Target="../embeddings/oleObject80.bin"/><Relationship Id="rId3" Type="http://schemas.openxmlformats.org/officeDocument/2006/relationships/notesSlide" Target="../notesSlides/notesSlide19.xml"/><Relationship Id="rId21" Type="http://schemas.openxmlformats.org/officeDocument/2006/relationships/image" Target="../media/image70.wmf"/><Relationship Id="rId7" Type="http://schemas.openxmlformats.org/officeDocument/2006/relationships/image" Target="../media/image64.wmf"/><Relationship Id="rId12" Type="http://schemas.openxmlformats.org/officeDocument/2006/relationships/oleObject" Target="../embeddings/oleObject76.bin"/><Relationship Id="rId17" Type="http://schemas.openxmlformats.org/officeDocument/2006/relationships/image" Target="../media/image68.wmf"/><Relationship Id="rId2" Type="http://schemas.openxmlformats.org/officeDocument/2006/relationships/slideLayout" Target="../slideLayouts/slideLayout2.xml"/><Relationship Id="rId16" Type="http://schemas.openxmlformats.org/officeDocument/2006/relationships/oleObject" Target="../embeddings/oleObject79.bin"/><Relationship Id="rId20" Type="http://schemas.openxmlformats.org/officeDocument/2006/relationships/oleObject" Target="../embeddings/oleObject81.bin"/><Relationship Id="rId1" Type="http://schemas.openxmlformats.org/officeDocument/2006/relationships/vmlDrawing" Target="../drawings/vmlDrawing15.vml"/><Relationship Id="rId6" Type="http://schemas.openxmlformats.org/officeDocument/2006/relationships/oleObject" Target="../embeddings/oleObject73.bin"/><Relationship Id="rId11" Type="http://schemas.openxmlformats.org/officeDocument/2006/relationships/image" Target="../media/image58.wmf"/><Relationship Id="rId5" Type="http://schemas.openxmlformats.org/officeDocument/2006/relationships/image" Target="../media/image63.wmf"/><Relationship Id="rId15" Type="http://schemas.openxmlformats.org/officeDocument/2006/relationships/image" Target="../media/image67.wmf"/><Relationship Id="rId10" Type="http://schemas.openxmlformats.org/officeDocument/2006/relationships/oleObject" Target="../embeddings/oleObject75.bin"/><Relationship Id="rId19" Type="http://schemas.openxmlformats.org/officeDocument/2006/relationships/image" Target="../media/image69.wmf"/><Relationship Id="rId4" Type="http://schemas.openxmlformats.org/officeDocument/2006/relationships/oleObject" Target="../embeddings/oleObject72.bin"/><Relationship Id="rId9" Type="http://schemas.openxmlformats.org/officeDocument/2006/relationships/image" Target="../media/image65.wmf"/><Relationship Id="rId14" Type="http://schemas.openxmlformats.org/officeDocument/2006/relationships/oleObject" Target="../embeddings/oleObject78.bin"/></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8" Type="http://schemas.openxmlformats.org/officeDocument/2006/relationships/oleObject" Target="../embeddings/oleObject84.bin"/><Relationship Id="rId13" Type="http://schemas.openxmlformats.org/officeDocument/2006/relationships/image" Target="../media/image49.wmf"/><Relationship Id="rId18" Type="http://schemas.openxmlformats.org/officeDocument/2006/relationships/oleObject" Target="../embeddings/oleObject89.bin"/><Relationship Id="rId26" Type="http://schemas.openxmlformats.org/officeDocument/2006/relationships/oleObject" Target="../embeddings/oleObject93.bin"/><Relationship Id="rId3" Type="http://schemas.openxmlformats.org/officeDocument/2006/relationships/notesSlide" Target="../notesSlides/notesSlide21.xml"/><Relationship Id="rId21" Type="http://schemas.openxmlformats.org/officeDocument/2006/relationships/image" Target="../media/image75.wmf"/><Relationship Id="rId7" Type="http://schemas.openxmlformats.org/officeDocument/2006/relationships/image" Target="../media/image72.wmf"/><Relationship Id="rId12" Type="http://schemas.openxmlformats.org/officeDocument/2006/relationships/oleObject" Target="../embeddings/oleObject86.bin"/><Relationship Id="rId17" Type="http://schemas.openxmlformats.org/officeDocument/2006/relationships/image" Target="../media/image73.wmf"/><Relationship Id="rId25" Type="http://schemas.openxmlformats.org/officeDocument/2006/relationships/image" Target="../media/image77.wmf"/><Relationship Id="rId2" Type="http://schemas.openxmlformats.org/officeDocument/2006/relationships/slideLayout" Target="../slideLayouts/slideLayout2.xml"/><Relationship Id="rId16" Type="http://schemas.openxmlformats.org/officeDocument/2006/relationships/oleObject" Target="../embeddings/oleObject88.bin"/><Relationship Id="rId20" Type="http://schemas.openxmlformats.org/officeDocument/2006/relationships/oleObject" Target="../embeddings/oleObject90.bin"/><Relationship Id="rId1" Type="http://schemas.openxmlformats.org/officeDocument/2006/relationships/vmlDrawing" Target="../drawings/vmlDrawing16.vml"/><Relationship Id="rId6" Type="http://schemas.openxmlformats.org/officeDocument/2006/relationships/oleObject" Target="../embeddings/oleObject83.bin"/><Relationship Id="rId11" Type="http://schemas.openxmlformats.org/officeDocument/2006/relationships/image" Target="../media/image48.wmf"/><Relationship Id="rId24" Type="http://schemas.openxmlformats.org/officeDocument/2006/relationships/oleObject" Target="../embeddings/oleObject92.bin"/><Relationship Id="rId5" Type="http://schemas.openxmlformats.org/officeDocument/2006/relationships/image" Target="../media/image71.wmf"/><Relationship Id="rId15" Type="http://schemas.openxmlformats.org/officeDocument/2006/relationships/image" Target="../media/image50.wmf"/><Relationship Id="rId23" Type="http://schemas.openxmlformats.org/officeDocument/2006/relationships/image" Target="../media/image76.wmf"/><Relationship Id="rId28" Type="http://schemas.openxmlformats.org/officeDocument/2006/relationships/image" Target="../media/image79.png"/><Relationship Id="rId10" Type="http://schemas.openxmlformats.org/officeDocument/2006/relationships/oleObject" Target="../embeddings/oleObject85.bin"/><Relationship Id="rId19" Type="http://schemas.openxmlformats.org/officeDocument/2006/relationships/image" Target="../media/image74.wmf"/><Relationship Id="rId4" Type="http://schemas.openxmlformats.org/officeDocument/2006/relationships/oleObject" Target="../embeddings/oleObject82.bin"/><Relationship Id="rId9" Type="http://schemas.openxmlformats.org/officeDocument/2006/relationships/image" Target="../media/image58.wmf"/><Relationship Id="rId14" Type="http://schemas.openxmlformats.org/officeDocument/2006/relationships/oleObject" Target="../embeddings/oleObject87.bin"/><Relationship Id="rId22" Type="http://schemas.openxmlformats.org/officeDocument/2006/relationships/oleObject" Target="../embeddings/oleObject91.bin"/><Relationship Id="rId27" Type="http://schemas.openxmlformats.org/officeDocument/2006/relationships/image" Target="../media/image78.wmf"/></Relationships>
</file>

<file path=ppt/slides/_rels/slide27.xml.rels><?xml version="1.0" encoding="UTF-8" standalone="yes"?>
<Relationships xmlns="http://schemas.openxmlformats.org/package/2006/relationships"><Relationship Id="rId8" Type="http://schemas.openxmlformats.org/officeDocument/2006/relationships/image" Target="../media/image82.wmf"/><Relationship Id="rId3" Type="http://schemas.openxmlformats.org/officeDocument/2006/relationships/oleObject" Target="../embeddings/oleObject94.bin"/><Relationship Id="rId7" Type="http://schemas.openxmlformats.org/officeDocument/2006/relationships/oleObject" Target="../embeddings/oleObject96.bin"/><Relationship Id="rId2" Type="http://schemas.openxmlformats.org/officeDocument/2006/relationships/slideLayout" Target="../slideLayouts/slideLayout2.xml"/><Relationship Id="rId1" Type="http://schemas.openxmlformats.org/officeDocument/2006/relationships/vmlDrawing" Target="../drawings/vmlDrawing17.vml"/><Relationship Id="rId6" Type="http://schemas.openxmlformats.org/officeDocument/2006/relationships/image" Target="../media/image81.wmf"/><Relationship Id="rId5" Type="http://schemas.openxmlformats.org/officeDocument/2006/relationships/oleObject" Target="../embeddings/oleObject95.bin"/><Relationship Id="rId4" Type="http://schemas.openxmlformats.org/officeDocument/2006/relationships/image" Target="../media/image80.wmf"/></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oleObject" Target="../embeddings/oleObject3.bin"/><Relationship Id="rId13" Type="http://schemas.openxmlformats.org/officeDocument/2006/relationships/image" Target="../media/image5.wmf"/><Relationship Id="rId3" Type="http://schemas.openxmlformats.org/officeDocument/2006/relationships/image" Target="../media/image6.png"/><Relationship Id="rId7" Type="http://schemas.openxmlformats.org/officeDocument/2006/relationships/image" Target="../media/image2.wmf"/><Relationship Id="rId12"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2.bin"/><Relationship Id="rId11" Type="http://schemas.openxmlformats.org/officeDocument/2006/relationships/image" Target="../media/image4.wmf"/><Relationship Id="rId5" Type="http://schemas.openxmlformats.org/officeDocument/2006/relationships/image" Target="../media/image1.wmf"/><Relationship Id="rId10" Type="http://schemas.openxmlformats.org/officeDocument/2006/relationships/oleObject" Target="../embeddings/oleObject4.bin"/><Relationship Id="rId4" Type="http://schemas.openxmlformats.org/officeDocument/2006/relationships/oleObject" Target="../embeddings/oleObject1.bin"/><Relationship Id="rId9" Type="http://schemas.openxmlformats.org/officeDocument/2006/relationships/image" Target="../media/image3.wmf"/></Relationships>
</file>

<file path=ppt/slides/_rels/slide5.xml.rels><?xml version="1.0" encoding="UTF-8" standalone="yes"?>
<Relationships xmlns="http://schemas.openxmlformats.org/package/2006/relationships"><Relationship Id="rId8" Type="http://schemas.openxmlformats.org/officeDocument/2006/relationships/oleObject" Target="../embeddings/oleObject8.bin"/><Relationship Id="rId3" Type="http://schemas.openxmlformats.org/officeDocument/2006/relationships/notesSlide" Target="../notesSlides/notesSlide4.xml"/><Relationship Id="rId7" Type="http://schemas.openxmlformats.org/officeDocument/2006/relationships/image" Target="../media/image5.wmf"/><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7.bin"/><Relationship Id="rId5" Type="http://schemas.openxmlformats.org/officeDocument/2006/relationships/image" Target="../media/image7.wmf"/><Relationship Id="rId4" Type="http://schemas.openxmlformats.org/officeDocument/2006/relationships/oleObject" Target="../embeddings/oleObject6.bin"/><Relationship Id="rId9" Type="http://schemas.openxmlformats.org/officeDocument/2006/relationships/image" Target="../media/image8.wmf"/></Relationships>
</file>

<file path=ppt/slides/_rels/slide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1137713"/>
            <a:ext cx="7772400" cy="2387600"/>
          </a:xfrm>
        </p:spPr>
        <p:txBody>
          <a:bodyPr>
            <a:normAutofit/>
          </a:bodyPr>
          <a:lstStyle/>
          <a:p>
            <a:r>
              <a:rPr lang="en-US" altLang="zh-TW" dirty="0" smtClean="0"/>
              <a:t>First Lecture of </a:t>
            </a:r>
            <a:br>
              <a:rPr lang="en-US" altLang="zh-TW" dirty="0" smtClean="0"/>
            </a:br>
            <a:r>
              <a:rPr lang="en-US" altLang="zh-TW" dirty="0" smtClean="0"/>
              <a:t>Machine Learning</a:t>
            </a:r>
            <a:endParaRPr lang="zh-TW" altLang="en-US" dirty="0">
              <a:solidFill>
                <a:srgbClr val="0000FF"/>
              </a:solidFill>
            </a:endParaRPr>
          </a:p>
        </p:txBody>
      </p:sp>
      <p:sp>
        <p:nvSpPr>
          <p:cNvPr id="3" name="副標題 2"/>
          <p:cNvSpPr>
            <a:spLocks noGrp="1"/>
          </p:cNvSpPr>
          <p:nvPr>
            <p:ph type="subTitle" idx="1"/>
          </p:nvPr>
        </p:nvSpPr>
        <p:spPr>
          <a:xfrm>
            <a:off x="1143000" y="3944938"/>
            <a:ext cx="6858000" cy="1655762"/>
          </a:xfrm>
        </p:spPr>
        <p:txBody>
          <a:bodyPr>
            <a:normAutofit/>
          </a:bodyPr>
          <a:lstStyle/>
          <a:p>
            <a:r>
              <a:rPr lang="en-US" altLang="zh-TW" sz="4400" dirty="0" smtClean="0"/>
              <a:t>Hung-yi Lee</a:t>
            </a:r>
            <a:endParaRPr lang="zh-TW" altLang="en-US" sz="4400" dirty="0"/>
          </a:p>
        </p:txBody>
      </p:sp>
    </p:spTree>
    <p:extLst>
      <p:ext uri="{BB962C8B-B14F-4D97-AF65-F5344CB8AC3E}">
        <p14:creationId xmlns:p14="http://schemas.microsoft.com/office/powerpoint/2010/main" val="29846296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Logit</a:t>
            </a:r>
            <a:endParaRPr lang="zh-TW" altLang="en-US" dirty="0"/>
          </a:p>
        </p:txBody>
      </p:sp>
      <p:graphicFrame>
        <p:nvGraphicFramePr>
          <p:cNvPr id="16" name="Object 12"/>
          <p:cNvGraphicFramePr>
            <a:graphicFrameLocks noChangeAspect="1"/>
          </p:cNvGraphicFramePr>
          <p:nvPr>
            <p:extLst/>
          </p:nvPr>
        </p:nvGraphicFramePr>
        <p:xfrm>
          <a:off x="5813890" y="5774063"/>
          <a:ext cx="2701460" cy="986704"/>
        </p:xfrm>
        <a:graphic>
          <a:graphicData uri="http://schemas.openxmlformats.org/presentationml/2006/ole">
            <mc:AlternateContent xmlns:mc="http://schemas.openxmlformats.org/markup-compatibility/2006">
              <mc:Choice xmlns:v="urn:schemas-microsoft-com:vml" Requires="v">
                <p:oleObj spid="_x0000_s171280" name="方程式" r:id="rId4" imgW="1244520" imgH="457200" progId="Equation.3">
                  <p:embed/>
                </p:oleObj>
              </mc:Choice>
              <mc:Fallback>
                <p:oleObj name="方程式" r:id="rId4" imgW="1244520" imgH="457200" progId="Equation.3">
                  <p:embed/>
                  <p:pic>
                    <p:nvPicPr>
                      <p:cNvPr id="0" name=""/>
                      <p:cNvPicPr>
                        <a:picLocks noChangeAspect="1" noChangeArrowheads="1"/>
                      </p:cNvPicPr>
                      <p:nvPr/>
                    </p:nvPicPr>
                    <p:blipFill>
                      <a:blip r:embed="rId5"/>
                      <a:srcRect/>
                      <a:stretch>
                        <a:fillRect/>
                      </a:stretch>
                    </p:blipFill>
                    <p:spPr bwMode="auto">
                      <a:xfrm>
                        <a:off x="5813890" y="5774063"/>
                        <a:ext cx="2701460" cy="986704"/>
                      </a:xfrm>
                      <a:prstGeom prst="rect">
                        <a:avLst/>
                      </a:prstGeom>
                      <a:noFill/>
                      <a:extLst/>
                    </p:spPr>
                  </p:pic>
                </p:oleObj>
              </mc:Fallback>
            </mc:AlternateContent>
          </a:graphicData>
        </a:graphic>
      </p:graphicFrame>
      <p:pic>
        <p:nvPicPr>
          <p:cNvPr id="3" name="圖片 2"/>
          <p:cNvPicPr>
            <a:picLocks noChangeAspect="1"/>
          </p:cNvPicPr>
          <p:nvPr/>
        </p:nvPicPr>
        <p:blipFill>
          <a:blip r:embed="rId6"/>
          <a:stretch>
            <a:fillRect/>
          </a:stretch>
        </p:blipFill>
        <p:spPr>
          <a:xfrm>
            <a:off x="668727" y="1746263"/>
            <a:ext cx="3552825" cy="3495675"/>
          </a:xfrm>
          <a:prstGeom prst="rect">
            <a:avLst/>
          </a:prstGeom>
        </p:spPr>
      </p:pic>
      <p:sp>
        <p:nvSpPr>
          <p:cNvPr id="17" name="文字方塊 16"/>
          <p:cNvSpPr txBox="1"/>
          <p:nvPr/>
        </p:nvSpPr>
        <p:spPr>
          <a:xfrm>
            <a:off x="660308" y="5293773"/>
            <a:ext cx="3461494" cy="1200329"/>
          </a:xfrm>
          <a:prstGeom prst="rect">
            <a:avLst/>
          </a:prstGeom>
          <a:noFill/>
        </p:spPr>
        <p:txBody>
          <a:bodyPr wrap="square" rtlCol="0">
            <a:spAutoFit/>
          </a:bodyPr>
          <a:lstStyle/>
          <a:p>
            <a:r>
              <a:rPr lang="en-US" altLang="zh-TW" sz="2400" b="1" i="1" u="sng" dirty="0"/>
              <a:t>v</a:t>
            </a:r>
            <a:r>
              <a:rPr lang="en-US" altLang="zh-TW" sz="2400" b="1" i="1" u="sng" dirty="0" smtClean="0"/>
              <a:t>ertical line</a:t>
            </a:r>
            <a:r>
              <a:rPr lang="en-US" altLang="zh-TW" sz="2400" dirty="0" smtClean="0"/>
              <a:t>: Probability to be spam p(</a:t>
            </a:r>
            <a:r>
              <a:rPr lang="en-US" altLang="zh-TW" sz="2400" dirty="0" err="1" smtClean="0">
                <a:solidFill>
                  <a:srgbClr val="FF0000"/>
                </a:solidFill>
              </a:rPr>
              <a:t>yes</a:t>
            </a:r>
            <a:r>
              <a:rPr lang="en-US" altLang="zh-TW" sz="2400" dirty="0" err="1" smtClean="0"/>
              <a:t>|x</a:t>
            </a:r>
            <a:r>
              <a:rPr lang="en-US" altLang="zh-TW" sz="2400" baseline="-25000" dirty="0" err="1" smtClean="0"/>
              <a:t>free</a:t>
            </a:r>
            <a:r>
              <a:rPr lang="en-US" altLang="zh-TW" sz="2400" dirty="0" smtClean="0"/>
              <a:t>) (</a:t>
            </a:r>
            <a:r>
              <a:rPr lang="en-US" altLang="zh-TW" sz="2400" dirty="0" smtClean="0">
                <a:solidFill>
                  <a:srgbClr val="0000FF"/>
                </a:solidFill>
              </a:rPr>
              <a:t>p</a:t>
            </a:r>
            <a:r>
              <a:rPr lang="en-US" altLang="zh-TW" sz="2400" dirty="0" smtClean="0"/>
              <a:t>)</a:t>
            </a:r>
            <a:endParaRPr lang="zh-TW" altLang="en-US" sz="2400" dirty="0"/>
          </a:p>
          <a:p>
            <a:endParaRPr lang="zh-TW" altLang="en-US" sz="2400" dirty="0">
              <a:solidFill>
                <a:srgbClr val="0000FF"/>
              </a:solidFill>
            </a:endParaRPr>
          </a:p>
        </p:txBody>
      </p:sp>
      <p:sp>
        <p:nvSpPr>
          <p:cNvPr id="21" name="文字方塊 20"/>
          <p:cNvSpPr txBox="1"/>
          <p:nvPr/>
        </p:nvSpPr>
        <p:spPr>
          <a:xfrm>
            <a:off x="660308" y="6097435"/>
            <a:ext cx="3772543" cy="461665"/>
          </a:xfrm>
          <a:prstGeom prst="rect">
            <a:avLst/>
          </a:prstGeom>
          <a:noFill/>
        </p:spPr>
        <p:txBody>
          <a:bodyPr wrap="square" rtlCol="0">
            <a:spAutoFit/>
          </a:bodyPr>
          <a:lstStyle/>
          <a:p>
            <a:r>
              <a:rPr lang="en-US" altLang="zh-TW" sz="2400" dirty="0" smtClean="0">
                <a:solidFill>
                  <a:srgbClr val="0000FF"/>
                </a:solidFill>
              </a:rPr>
              <a:t>p</a:t>
            </a:r>
            <a:r>
              <a:rPr lang="en-US" altLang="zh-TW" sz="2400" dirty="0" smtClean="0"/>
              <a:t> is always between 0 and 1</a:t>
            </a:r>
            <a:endParaRPr lang="zh-TW" altLang="en-US" sz="2400" dirty="0">
              <a:solidFill>
                <a:srgbClr val="0000FF"/>
              </a:solidFill>
            </a:endParaRPr>
          </a:p>
        </p:txBody>
      </p:sp>
      <p:sp>
        <p:nvSpPr>
          <p:cNvPr id="22" name="文字方塊 21"/>
          <p:cNvSpPr txBox="1"/>
          <p:nvPr/>
        </p:nvSpPr>
        <p:spPr>
          <a:xfrm>
            <a:off x="4922448" y="5312398"/>
            <a:ext cx="3461494" cy="461665"/>
          </a:xfrm>
          <a:prstGeom prst="rect">
            <a:avLst/>
          </a:prstGeom>
          <a:noFill/>
        </p:spPr>
        <p:txBody>
          <a:bodyPr wrap="square" rtlCol="0">
            <a:spAutoFit/>
          </a:bodyPr>
          <a:lstStyle/>
          <a:p>
            <a:r>
              <a:rPr lang="en-US" altLang="zh-TW" sz="2400" b="1" i="1" u="sng" dirty="0"/>
              <a:t>vertical </a:t>
            </a:r>
            <a:r>
              <a:rPr lang="en-US" altLang="zh-TW" sz="2400" b="1" i="1" u="sng" dirty="0" smtClean="0"/>
              <a:t>line</a:t>
            </a:r>
            <a:r>
              <a:rPr lang="en-US" altLang="zh-TW" sz="2400" dirty="0" smtClean="0"/>
              <a:t>: </a:t>
            </a:r>
            <a:r>
              <a:rPr lang="en-US" altLang="zh-TW" sz="2400" dirty="0" smtClean="0">
                <a:solidFill>
                  <a:srgbClr val="000005"/>
                </a:solidFill>
              </a:rPr>
              <a:t>logit(</a:t>
            </a:r>
            <a:r>
              <a:rPr lang="en-US" altLang="zh-TW" sz="2400" dirty="0" smtClean="0">
                <a:solidFill>
                  <a:srgbClr val="0000FF"/>
                </a:solidFill>
              </a:rPr>
              <a:t>p</a:t>
            </a:r>
            <a:r>
              <a:rPr lang="en-US" altLang="zh-TW" sz="2400" dirty="0" smtClean="0">
                <a:solidFill>
                  <a:srgbClr val="000005"/>
                </a:solidFill>
              </a:rPr>
              <a:t>)</a:t>
            </a:r>
            <a:endParaRPr lang="zh-TW" altLang="en-US" sz="2400" dirty="0">
              <a:solidFill>
                <a:srgbClr val="000005"/>
              </a:solidFill>
            </a:endParaRPr>
          </a:p>
        </p:txBody>
      </p:sp>
      <p:sp>
        <p:nvSpPr>
          <p:cNvPr id="12" name="文字方塊 11"/>
          <p:cNvSpPr txBox="1"/>
          <p:nvPr/>
        </p:nvSpPr>
        <p:spPr>
          <a:xfrm>
            <a:off x="1982225" y="4253644"/>
            <a:ext cx="925828" cy="461665"/>
          </a:xfrm>
          <a:prstGeom prst="rect">
            <a:avLst/>
          </a:prstGeom>
          <a:noFill/>
        </p:spPr>
        <p:txBody>
          <a:bodyPr wrap="square" rtlCol="0">
            <a:spAutoFit/>
          </a:bodyPr>
          <a:lstStyle/>
          <a:p>
            <a:pPr algn="ctr"/>
            <a:r>
              <a:rPr lang="en-US" altLang="zh-TW" sz="2400" b="1" dirty="0" err="1" smtClean="0">
                <a:solidFill>
                  <a:schemeClr val="bg1"/>
                </a:solidFill>
              </a:rPr>
              <a:t>x</a:t>
            </a:r>
            <a:r>
              <a:rPr lang="en-US" altLang="zh-TW" sz="2400" b="1" baseline="-25000" dirty="0" err="1" smtClean="0">
                <a:solidFill>
                  <a:schemeClr val="bg1"/>
                </a:solidFill>
              </a:rPr>
              <a:t>free</a:t>
            </a:r>
            <a:endParaRPr lang="zh-TW" altLang="en-US" sz="2400" dirty="0"/>
          </a:p>
        </p:txBody>
      </p:sp>
      <p:pic>
        <p:nvPicPr>
          <p:cNvPr id="5" name="圖片 4"/>
          <p:cNvPicPr>
            <a:picLocks noChangeAspect="1"/>
          </p:cNvPicPr>
          <p:nvPr/>
        </p:nvPicPr>
        <p:blipFill>
          <a:blip r:embed="rId7"/>
          <a:stretch>
            <a:fillRect/>
          </a:stretch>
        </p:blipFill>
        <p:spPr>
          <a:xfrm>
            <a:off x="5015114" y="2238973"/>
            <a:ext cx="3500236" cy="2748294"/>
          </a:xfrm>
          <a:prstGeom prst="rect">
            <a:avLst/>
          </a:prstGeom>
        </p:spPr>
      </p:pic>
      <p:graphicFrame>
        <p:nvGraphicFramePr>
          <p:cNvPr id="15" name="Object 12"/>
          <p:cNvGraphicFramePr>
            <a:graphicFrameLocks noChangeAspect="1"/>
          </p:cNvGraphicFramePr>
          <p:nvPr>
            <p:extLst/>
          </p:nvPr>
        </p:nvGraphicFramePr>
        <p:xfrm>
          <a:off x="8349456" y="3898044"/>
          <a:ext cx="331788" cy="355600"/>
        </p:xfrm>
        <a:graphic>
          <a:graphicData uri="http://schemas.openxmlformats.org/presentationml/2006/ole">
            <mc:AlternateContent xmlns:mc="http://schemas.openxmlformats.org/markup-compatibility/2006">
              <mc:Choice xmlns:v="urn:schemas-microsoft-com:vml" Requires="v">
                <p:oleObj spid="_x0000_s171281" name="方程式" r:id="rId8" imgW="152280" imgH="164880" progId="Equation.3">
                  <p:embed/>
                </p:oleObj>
              </mc:Choice>
              <mc:Fallback>
                <p:oleObj name="方程式" r:id="rId8" imgW="152280" imgH="164880" progId="Equation.3">
                  <p:embed/>
                  <p:pic>
                    <p:nvPicPr>
                      <p:cNvPr id="0" name=""/>
                      <p:cNvPicPr>
                        <a:picLocks noChangeAspect="1" noChangeArrowheads="1"/>
                      </p:cNvPicPr>
                      <p:nvPr/>
                    </p:nvPicPr>
                    <p:blipFill>
                      <a:blip r:embed="rId9"/>
                      <a:srcRect/>
                      <a:stretch>
                        <a:fillRect/>
                      </a:stretch>
                    </p:blipFill>
                    <p:spPr bwMode="auto">
                      <a:xfrm>
                        <a:off x="8349456" y="3898044"/>
                        <a:ext cx="331788" cy="355600"/>
                      </a:xfrm>
                      <a:prstGeom prst="rect">
                        <a:avLst/>
                      </a:prstGeom>
                      <a:noFill/>
                      <a:extLst/>
                    </p:spPr>
                  </p:pic>
                </p:oleObj>
              </mc:Fallback>
            </mc:AlternateContent>
          </a:graphicData>
        </a:graphic>
      </p:graphicFrame>
      <p:graphicFrame>
        <p:nvGraphicFramePr>
          <p:cNvPr id="18" name="Object 12"/>
          <p:cNvGraphicFramePr>
            <a:graphicFrameLocks noChangeAspect="1"/>
          </p:cNvGraphicFramePr>
          <p:nvPr>
            <p:extLst>
              <p:ext uri="{D42A27DB-BD31-4B8C-83A1-F6EECF244321}">
                <p14:modId xmlns:p14="http://schemas.microsoft.com/office/powerpoint/2010/main" val="3598991609"/>
              </p:ext>
            </p:extLst>
          </p:nvPr>
        </p:nvGraphicFramePr>
        <p:xfrm>
          <a:off x="4762500" y="1141129"/>
          <a:ext cx="1350962" cy="985838"/>
        </p:xfrm>
        <a:graphic>
          <a:graphicData uri="http://schemas.openxmlformats.org/presentationml/2006/ole">
            <mc:AlternateContent xmlns:mc="http://schemas.openxmlformats.org/markup-compatibility/2006">
              <mc:Choice xmlns:v="urn:schemas-microsoft-com:vml" Requires="v">
                <p:oleObj spid="_x0000_s171282" name="方程式" r:id="rId10" imgW="622080" imgH="457200" progId="Equation.3">
                  <p:embed/>
                </p:oleObj>
              </mc:Choice>
              <mc:Fallback>
                <p:oleObj name="方程式" r:id="rId10" imgW="622080" imgH="457200" progId="Equation.3">
                  <p:embed/>
                  <p:pic>
                    <p:nvPicPr>
                      <p:cNvPr id="0" name=""/>
                      <p:cNvPicPr>
                        <a:picLocks noChangeAspect="1" noChangeArrowheads="1"/>
                      </p:cNvPicPr>
                      <p:nvPr/>
                    </p:nvPicPr>
                    <p:blipFill>
                      <a:blip r:embed="rId11"/>
                      <a:srcRect/>
                      <a:stretch>
                        <a:fillRect/>
                      </a:stretch>
                    </p:blipFill>
                    <p:spPr bwMode="auto">
                      <a:xfrm>
                        <a:off x="4762500" y="1141129"/>
                        <a:ext cx="1350962" cy="985838"/>
                      </a:xfrm>
                      <a:prstGeom prst="rect">
                        <a:avLst/>
                      </a:prstGeom>
                      <a:noFill/>
                      <a:extLst/>
                    </p:spPr>
                  </p:pic>
                </p:oleObj>
              </mc:Fallback>
            </mc:AlternateContent>
          </a:graphicData>
        </a:graphic>
      </p:graphicFrame>
    </p:spTree>
    <p:extLst>
      <p:ext uri="{BB962C8B-B14F-4D97-AF65-F5344CB8AC3E}">
        <p14:creationId xmlns:p14="http://schemas.microsoft.com/office/powerpoint/2010/main" val="871987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物件 3"/>
          <p:cNvGraphicFramePr>
            <a:graphicFrameLocks noChangeAspect="1"/>
          </p:cNvGraphicFramePr>
          <p:nvPr>
            <p:extLst/>
          </p:nvPr>
        </p:nvGraphicFramePr>
        <p:xfrm>
          <a:off x="4922448" y="1684148"/>
          <a:ext cx="3600450" cy="3609975"/>
        </p:xfrm>
        <a:graphic>
          <a:graphicData uri="http://schemas.openxmlformats.org/presentationml/2006/ole">
            <mc:AlternateContent xmlns:mc="http://schemas.openxmlformats.org/markup-compatibility/2006">
              <mc:Choice xmlns:v="urn:schemas-microsoft-com:vml" Requires="v">
                <p:oleObj spid="_x0000_s172214" name="點陣圖影像" r:id="rId4" imgW="3600360" imgH="3610080" progId="Paint.Picture">
                  <p:embed/>
                </p:oleObj>
              </mc:Choice>
              <mc:Fallback>
                <p:oleObj name="點陣圖影像" r:id="rId4" imgW="3600360" imgH="3610080" progId="Paint.Picture">
                  <p:embed/>
                  <p:pic>
                    <p:nvPicPr>
                      <p:cNvPr id="0" name=""/>
                      <p:cNvPicPr/>
                      <p:nvPr/>
                    </p:nvPicPr>
                    <p:blipFill>
                      <a:blip r:embed="rId5"/>
                      <a:stretch>
                        <a:fillRect/>
                      </a:stretch>
                    </p:blipFill>
                    <p:spPr>
                      <a:xfrm>
                        <a:off x="4922448" y="1684148"/>
                        <a:ext cx="3600450" cy="3609975"/>
                      </a:xfrm>
                      <a:prstGeom prst="rect">
                        <a:avLst/>
                      </a:prstGeom>
                    </p:spPr>
                  </p:pic>
                </p:oleObj>
              </mc:Fallback>
            </mc:AlternateContent>
          </a:graphicData>
        </a:graphic>
      </p:graphicFrame>
      <p:sp>
        <p:nvSpPr>
          <p:cNvPr id="2" name="標題 1"/>
          <p:cNvSpPr>
            <a:spLocks noGrp="1"/>
          </p:cNvSpPr>
          <p:nvPr>
            <p:ph type="title"/>
          </p:nvPr>
        </p:nvSpPr>
        <p:spPr/>
        <p:txBody>
          <a:bodyPr/>
          <a:lstStyle/>
          <a:p>
            <a:r>
              <a:rPr lang="en-US" altLang="zh-TW" dirty="0"/>
              <a:t>Logit</a:t>
            </a:r>
            <a:endParaRPr lang="zh-TW" altLang="en-US" dirty="0"/>
          </a:p>
        </p:txBody>
      </p:sp>
      <p:sp>
        <p:nvSpPr>
          <p:cNvPr id="9" name="向右箭號 8"/>
          <p:cNvSpPr/>
          <p:nvPr/>
        </p:nvSpPr>
        <p:spPr>
          <a:xfrm>
            <a:off x="4339647" y="3312710"/>
            <a:ext cx="464706" cy="48213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cxnSp>
        <p:nvCxnSpPr>
          <p:cNvPr id="14" name="直線接點 13"/>
          <p:cNvCxnSpPr/>
          <p:nvPr/>
        </p:nvCxnSpPr>
        <p:spPr>
          <a:xfrm flipV="1">
            <a:off x="5369764" y="1848507"/>
            <a:ext cx="2773596" cy="3132894"/>
          </a:xfrm>
          <a:prstGeom prst="line">
            <a:avLst/>
          </a:prstGeom>
          <a:ln w="38100">
            <a:solidFill>
              <a:srgbClr val="FF0000"/>
            </a:solidFill>
            <a:prstDash val="sysDash"/>
          </a:ln>
        </p:spPr>
        <p:style>
          <a:lnRef idx="1">
            <a:schemeClr val="accent1"/>
          </a:lnRef>
          <a:fillRef idx="0">
            <a:schemeClr val="accent1"/>
          </a:fillRef>
          <a:effectRef idx="0">
            <a:schemeClr val="accent1"/>
          </a:effectRef>
          <a:fontRef idx="minor">
            <a:schemeClr val="tx1"/>
          </a:fontRef>
        </p:style>
      </p:cxnSp>
      <p:graphicFrame>
        <p:nvGraphicFramePr>
          <p:cNvPr id="16" name="Object 12"/>
          <p:cNvGraphicFramePr>
            <a:graphicFrameLocks noChangeAspect="1"/>
          </p:cNvGraphicFramePr>
          <p:nvPr>
            <p:extLst/>
          </p:nvPr>
        </p:nvGraphicFramePr>
        <p:xfrm>
          <a:off x="5813890" y="5774063"/>
          <a:ext cx="2701460" cy="986704"/>
        </p:xfrm>
        <a:graphic>
          <a:graphicData uri="http://schemas.openxmlformats.org/presentationml/2006/ole">
            <mc:AlternateContent xmlns:mc="http://schemas.openxmlformats.org/markup-compatibility/2006">
              <mc:Choice xmlns:v="urn:schemas-microsoft-com:vml" Requires="v">
                <p:oleObj spid="_x0000_s172215" name="方程式" r:id="rId6" imgW="1244520" imgH="457200" progId="Equation.3">
                  <p:embed/>
                </p:oleObj>
              </mc:Choice>
              <mc:Fallback>
                <p:oleObj name="方程式" r:id="rId6" imgW="1244520" imgH="457200" progId="Equation.3">
                  <p:embed/>
                  <p:pic>
                    <p:nvPicPr>
                      <p:cNvPr id="0" name=""/>
                      <p:cNvPicPr>
                        <a:picLocks noChangeAspect="1" noChangeArrowheads="1"/>
                      </p:cNvPicPr>
                      <p:nvPr/>
                    </p:nvPicPr>
                    <p:blipFill>
                      <a:blip r:embed="rId7"/>
                      <a:srcRect/>
                      <a:stretch>
                        <a:fillRect/>
                      </a:stretch>
                    </p:blipFill>
                    <p:spPr bwMode="auto">
                      <a:xfrm>
                        <a:off x="5813890" y="5774063"/>
                        <a:ext cx="2701460" cy="986704"/>
                      </a:xfrm>
                      <a:prstGeom prst="rect">
                        <a:avLst/>
                      </a:prstGeom>
                      <a:noFill/>
                      <a:extLst/>
                    </p:spPr>
                  </p:pic>
                </p:oleObj>
              </mc:Fallback>
            </mc:AlternateContent>
          </a:graphicData>
        </a:graphic>
      </p:graphicFrame>
      <p:pic>
        <p:nvPicPr>
          <p:cNvPr id="3" name="圖片 2"/>
          <p:cNvPicPr>
            <a:picLocks noChangeAspect="1"/>
          </p:cNvPicPr>
          <p:nvPr/>
        </p:nvPicPr>
        <p:blipFill>
          <a:blip r:embed="rId8"/>
          <a:stretch>
            <a:fillRect/>
          </a:stretch>
        </p:blipFill>
        <p:spPr>
          <a:xfrm>
            <a:off x="668727" y="1746263"/>
            <a:ext cx="3552825" cy="3495675"/>
          </a:xfrm>
          <a:prstGeom prst="rect">
            <a:avLst/>
          </a:prstGeom>
        </p:spPr>
      </p:pic>
      <p:sp>
        <p:nvSpPr>
          <p:cNvPr id="17" name="文字方塊 16"/>
          <p:cNvSpPr txBox="1"/>
          <p:nvPr/>
        </p:nvSpPr>
        <p:spPr>
          <a:xfrm>
            <a:off x="660308" y="5293773"/>
            <a:ext cx="3461494" cy="1200329"/>
          </a:xfrm>
          <a:prstGeom prst="rect">
            <a:avLst/>
          </a:prstGeom>
          <a:noFill/>
        </p:spPr>
        <p:txBody>
          <a:bodyPr wrap="square" rtlCol="0">
            <a:spAutoFit/>
          </a:bodyPr>
          <a:lstStyle/>
          <a:p>
            <a:r>
              <a:rPr lang="en-US" altLang="zh-TW" sz="2400" b="1" i="1" u="sng" dirty="0"/>
              <a:t>vertical line</a:t>
            </a:r>
            <a:r>
              <a:rPr lang="en-US" altLang="zh-TW" sz="2400" dirty="0"/>
              <a:t>: Probability to be spam p(</a:t>
            </a:r>
            <a:r>
              <a:rPr lang="en-US" altLang="zh-TW" sz="2400" dirty="0" err="1">
                <a:solidFill>
                  <a:srgbClr val="FF0000"/>
                </a:solidFill>
              </a:rPr>
              <a:t>yes</a:t>
            </a:r>
            <a:r>
              <a:rPr lang="en-US" altLang="zh-TW" sz="2400" dirty="0" err="1"/>
              <a:t>|x</a:t>
            </a:r>
            <a:r>
              <a:rPr lang="en-US" altLang="zh-TW" sz="2400" baseline="-25000" dirty="0" err="1"/>
              <a:t>free</a:t>
            </a:r>
            <a:r>
              <a:rPr lang="en-US" altLang="zh-TW" sz="2400" dirty="0"/>
              <a:t>) (</a:t>
            </a:r>
            <a:r>
              <a:rPr lang="en-US" altLang="zh-TW" sz="2400" dirty="0">
                <a:solidFill>
                  <a:srgbClr val="0000FF"/>
                </a:solidFill>
              </a:rPr>
              <a:t>p</a:t>
            </a:r>
            <a:r>
              <a:rPr lang="en-US" altLang="zh-TW" sz="2400" dirty="0"/>
              <a:t>)</a:t>
            </a:r>
            <a:endParaRPr lang="zh-TW" altLang="en-US" sz="2400" dirty="0"/>
          </a:p>
          <a:p>
            <a:endParaRPr lang="zh-TW" altLang="en-US" sz="2400" dirty="0">
              <a:solidFill>
                <a:srgbClr val="0000FF"/>
              </a:solidFill>
            </a:endParaRPr>
          </a:p>
        </p:txBody>
      </p:sp>
      <p:sp>
        <p:nvSpPr>
          <p:cNvPr id="21" name="文字方塊 20"/>
          <p:cNvSpPr txBox="1"/>
          <p:nvPr/>
        </p:nvSpPr>
        <p:spPr>
          <a:xfrm>
            <a:off x="660308" y="6097435"/>
            <a:ext cx="3772543" cy="461665"/>
          </a:xfrm>
          <a:prstGeom prst="rect">
            <a:avLst/>
          </a:prstGeom>
          <a:noFill/>
        </p:spPr>
        <p:txBody>
          <a:bodyPr wrap="square" rtlCol="0">
            <a:spAutoFit/>
          </a:bodyPr>
          <a:lstStyle/>
          <a:p>
            <a:r>
              <a:rPr lang="en-US" altLang="zh-TW" sz="2400" dirty="0" smtClean="0">
                <a:solidFill>
                  <a:srgbClr val="0000FF"/>
                </a:solidFill>
              </a:rPr>
              <a:t>p</a:t>
            </a:r>
            <a:r>
              <a:rPr lang="en-US" altLang="zh-TW" sz="2400" dirty="0" smtClean="0"/>
              <a:t> is always between 0 and 1</a:t>
            </a:r>
            <a:endParaRPr lang="zh-TW" altLang="en-US" sz="2400" dirty="0">
              <a:solidFill>
                <a:srgbClr val="0000FF"/>
              </a:solidFill>
            </a:endParaRPr>
          </a:p>
        </p:txBody>
      </p:sp>
      <p:sp>
        <p:nvSpPr>
          <p:cNvPr id="22" name="文字方塊 21"/>
          <p:cNvSpPr txBox="1"/>
          <p:nvPr/>
        </p:nvSpPr>
        <p:spPr>
          <a:xfrm>
            <a:off x="4922448" y="5312398"/>
            <a:ext cx="3461494" cy="461665"/>
          </a:xfrm>
          <a:prstGeom prst="rect">
            <a:avLst/>
          </a:prstGeom>
          <a:noFill/>
        </p:spPr>
        <p:txBody>
          <a:bodyPr wrap="square" rtlCol="0">
            <a:spAutoFit/>
          </a:bodyPr>
          <a:lstStyle/>
          <a:p>
            <a:r>
              <a:rPr lang="en-US" altLang="zh-TW" sz="2400" b="1" i="1" u="sng" dirty="0"/>
              <a:t>vertical </a:t>
            </a:r>
            <a:r>
              <a:rPr lang="en-US" altLang="zh-TW" sz="2400" b="1" i="1" u="sng" dirty="0" smtClean="0"/>
              <a:t>line</a:t>
            </a:r>
            <a:r>
              <a:rPr lang="en-US" altLang="zh-TW" sz="2400" dirty="0" smtClean="0"/>
              <a:t>: </a:t>
            </a:r>
            <a:r>
              <a:rPr lang="en-US" altLang="zh-TW" sz="2400" dirty="0" smtClean="0">
                <a:solidFill>
                  <a:srgbClr val="000005"/>
                </a:solidFill>
              </a:rPr>
              <a:t>logit(</a:t>
            </a:r>
            <a:r>
              <a:rPr lang="en-US" altLang="zh-TW" sz="2400" dirty="0" smtClean="0">
                <a:solidFill>
                  <a:srgbClr val="0000FF"/>
                </a:solidFill>
              </a:rPr>
              <a:t>p</a:t>
            </a:r>
            <a:r>
              <a:rPr lang="en-US" altLang="zh-TW" sz="2400" dirty="0" smtClean="0">
                <a:solidFill>
                  <a:srgbClr val="000005"/>
                </a:solidFill>
              </a:rPr>
              <a:t>)</a:t>
            </a:r>
            <a:endParaRPr lang="zh-TW" altLang="en-US" sz="2400" dirty="0">
              <a:solidFill>
                <a:srgbClr val="000005"/>
              </a:solidFill>
            </a:endParaRPr>
          </a:p>
        </p:txBody>
      </p:sp>
      <p:sp>
        <p:nvSpPr>
          <p:cNvPr id="12" name="文字方塊 11"/>
          <p:cNvSpPr txBox="1"/>
          <p:nvPr/>
        </p:nvSpPr>
        <p:spPr>
          <a:xfrm>
            <a:off x="1982225" y="4253644"/>
            <a:ext cx="925828" cy="461665"/>
          </a:xfrm>
          <a:prstGeom prst="rect">
            <a:avLst/>
          </a:prstGeom>
          <a:noFill/>
        </p:spPr>
        <p:txBody>
          <a:bodyPr wrap="square" rtlCol="0">
            <a:spAutoFit/>
          </a:bodyPr>
          <a:lstStyle/>
          <a:p>
            <a:pPr algn="ctr"/>
            <a:r>
              <a:rPr lang="en-US" altLang="zh-TW" sz="2400" b="1" dirty="0" err="1" smtClean="0">
                <a:solidFill>
                  <a:schemeClr val="bg1"/>
                </a:solidFill>
              </a:rPr>
              <a:t>x</a:t>
            </a:r>
            <a:r>
              <a:rPr lang="en-US" altLang="zh-TW" sz="2400" b="1" baseline="-25000" dirty="0" err="1" smtClean="0">
                <a:solidFill>
                  <a:schemeClr val="bg1"/>
                </a:solidFill>
              </a:rPr>
              <a:t>free</a:t>
            </a:r>
            <a:endParaRPr lang="zh-TW" altLang="en-US" sz="2400" dirty="0"/>
          </a:p>
        </p:txBody>
      </p:sp>
      <p:sp>
        <p:nvSpPr>
          <p:cNvPr id="13" name="文字方塊 12"/>
          <p:cNvSpPr txBox="1"/>
          <p:nvPr/>
        </p:nvSpPr>
        <p:spPr>
          <a:xfrm>
            <a:off x="6293648" y="4587950"/>
            <a:ext cx="925828" cy="461665"/>
          </a:xfrm>
          <a:prstGeom prst="rect">
            <a:avLst/>
          </a:prstGeom>
          <a:noFill/>
        </p:spPr>
        <p:txBody>
          <a:bodyPr wrap="square" rtlCol="0">
            <a:spAutoFit/>
          </a:bodyPr>
          <a:lstStyle/>
          <a:p>
            <a:pPr algn="ctr"/>
            <a:r>
              <a:rPr lang="en-US" altLang="zh-TW" sz="2400" b="1" dirty="0" err="1" smtClean="0">
                <a:solidFill>
                  <a:schemeClr val="bg1"/>
                </a:solidFill>
              </a:rPr>
              <a:t>x</a:t>
            </a:r>
            <a:r>
              <a:rPr lang="en-US" altLang="zh-TW" sz="2400" b="1" baseline="-25000" dirty="0" err="1" smtClean="0">
                <a:solidFill>
                  <a:schemeClr val="bg1"/>
                </a:solidFill>
              </a:rPr>
              <a:t>free</a:t>
            </a:r>
            <a:endParaRPr lang="zh-TW" altLang="en-US" sz="2400" dirty="0"/>
          </a:p>
        </p:txBody>
      </p:sp>
      <p:sp>
        <p:nvSpPr>
          <p:cNvPr id="15" name="文字方塊 14"/>
          <p:cNvSpPr txBox="1"/>
          <p:nvPr/>
        </p:nvSpPr>
        <p:spPr>
          <a:xfrm>
            <a:off x="5681339" y="296912"/>
            <a:ext cx="2837785" cy="1200329"/>
          </a:xfrm>
          <a:prstGeom prst="rect">
            <a:avLst/>
          </a:prstGeom>
          <a:solidFill>
            <a:schemeClr val="accent1">
              <a:lumMod val="20000"/>
              <a:lumOff val="80000"/>
            </a:schemeClr>
          </a:solidFill>
          <a:ln w="38100">
            <a:solidFill>
              <a:srgbClr val="0000FF"/>
            </a:solidFill>
          </a:ln>
        </p:spPr>
        <p:txBody>
          <a:bodyPr wrap="square" rtlCol="0">
            <a:spAutoFit/>
          </a:bodyPr>
          <a:lstStyle/>
          <a:p>
            <a:r>
              <a:rPr lang="en-US" altLang="zh-TW" sz="2400" b="1" dirty="0"/>
              <a:t>f</a:t>
            </a:r>
            <a:r>
              <a:rPr lang="en-US" altLang="zh-TW" sz="2400" b="1" baseline="30000" dirty="0" smtClean="0"/>
              <a:t>’</a:t>
            </a:r>
            <a:r>
              <a:rPr lang="en-US" altLang="zh-TW" sz="2400" b="1" dirty="0" smtClean="0"/>
              <a:t>(</a:t>
            </a:r>
            <a:r>
              <a:rPr lang="en-US" altLang="zh-TW" sz="2400" b="1" dirty="0" err="1" smtClean="0"/>
              <a:t>x</a:t>
            </a:r>
            <a:r>
              <a:rPr lang="en-US" altLang="zh-TW" sz="2400" b="1" baseline="-25000" dirty="0" err="1" smtClean="0"/>
              <a:t>free</a:t>
            </a:r>
            <a:r>
              <a:rPr lang="en-US" altLang="zh-TW" sz="2400" b="1" dirty="0" smtClean="0"/>
              <a:t>) =</a:t>
            </a:r>
            <a:r>
              <a:rPr lang="en-US" altLang="zh-TW" sz="2400" b="1" dirty="0" smtClean="0">
                <a:solidFill>
                  <a:srgbClr val="FF0000"/>
                </a:solidFill>
              </a:rPr>
              <a:t> </a:t>
            </a:r>
            <a:r>
              <a:rPr lang="en-US" altLang="zh-TW" sz="2400" b="1" dirty="0" err="1" smtClean="0">
                <a:solidFill>
                  <a:srgbClr val="0000FF"/>
                </a:solidFill>
              </a:rPr>
              <a:t>w</a:t>
            </a:r>
            <a:r>
              <a:rPr lang="en-US" altLang="zh-TW" sz="2400" b="1" baseline="30000" dirty="0" err="1" smtClean="0">
                <a:solidFill>
                  <a:srgbClr val="0000FF"/>
                </a:solidFill>
              </a:rPr>
              <a:t>’</a:t>
            </a:r>
            <a:r>
              <a:rPr lang="en-US" altLang="zh-TW" sz="2400" b="1" dirty="0" err="1" smtClean="0"/>
              <a:t>x</a:t>
            </a:r>
            <a:r>
              <a:rPr lang="en-US" altLang="zh-TW" sz="2400" b="1" baseline="-25000" dirty="0" err="1" smtClean="0"/>
              <a:t>free</a:t>
            </a:r>
            <a:r>
              <a:rPr lang="en-US" altLang="zh-TW" sz="2400" b="1" dirty="0" smtClean="0">
                <a:solidFill>
                  <a:srgbClr val="FF0000"/>
                </a:solidFill>
              </a:rPr>
              <a:t> </a:t>
            </a:r>
            <a:r>
              <a:rPr lang="en-US" altLang="zh-TW" sz="2400" b="1" dirty="0" smtClean="0"/>
              <a:t>+</a:t>
            </a:r>
            <a:r>
              <a:rPr lang="zh-TW" altLang="en-US" sz="2400" b="1" dirty="0">
                <a:solidFill>
                  <a:srgbClr val="FF0000"/>
                </a:solidFill>
              </a:rPr>
              <a:t> </a:t>
            </a:r>
            <a:r>
              <a:rPr lang="en-US" altLang="zh-TW" sz="2400" b="1" dirty="0" smtClean="0">
                <a:solidFill>
                  <a:srgbClr val="0000FF"/>
                </a:solidFill>
              </a:rPr>
              <a:t>b</a:t>
            </a:r>
            <a:r>
              <a:rPr lang="en-US" altLang="zh-TW" sz="2400" b="1" baseline="30000" dirty="0" smtClean="0">
                <a:solidFill>
                  <a:srgbClr val="0000FF"/>
                </a:solidFill>
              </a:rPr>
              <a:t>’</a:t>
            </a:r>
            <a:r>
              <a:rPr lang="en-US" altLang="zh-TW" sz="2400" b="1" dirty="0" smtClean="0">
                <a:solidFill>
                  <a:srgbClr val="0000FF"/>
                </a:solidFill>
              </a:rPr>
              <a:t> </a:t>
            </a:r>
          </a:p>
          <a:p>
            <a:r>
              <a:rPr lang="en-US" altLang="zh-TW" sz="2400" dirty="0" smtClean="0"/>
              <a:t>(</a:t>
            </a:r>
            <a:r>
              <a:rPr lang="en-US" altLang="zh-TW" sz="2400" b="1" dirty="0"/>
              <a:t>f</a:t>
            </a:r>
            <a:r>
              <a:rPr lang="en-US" altLang="zh-TW" sz="2400" b="1" baseline="30000" dirty="0"/>
              <a:t>’</a:t>
            </a:r>
            <a:r>
              <a:rPr lang="en-US" altLang="zh-TW" sz="2400" b="1" dirty="0" smtClean="0"/>
              <a:t>(</a:t>
            </a:r>
            <a:r>
              <a:rPr lang="en-US" altLang="zh-TW" sz="2400" b="1" dirty="0" err="1" smtClean="0"/>
              <a:t>x</a:t>
            </a:r>
            <a:r>
              <a:rPr lang="en-US" altLang="zh-TW" sz="2400" b="1" baseline="-25000" dirty="0" err="1" smtClean="0"/>
              <a:t>free</a:t>
            </a:r>
            <a:r>
              <a:rPr lang="en-US" altLang="zh-TW" sz="2400" b="1" dirty="0"/>
              <a:t>)</a:t>
            </a:r>
            <a:r>
              <a:rPr lang="en-US" altLang="zh-TW" sz="2400" dirty="0" smtClean="0"/>
              <a:t> is an estimate of logit(</a:t>
            </a:r>
            <a:r>
              <a:rPr lang="en-US" altLang="zh-TW" sz="2400" dirty="0" smtClean="0">
                <a:solidFill>
                  <a:srgbClr val="0000FF"/>
                </a:solidFill>
              </a:rPr>
              <a:t>p</a:t>
            </a:r>
            <a:r>
              <a:rPr lang="en-US" altLang="zh-TW" sz="2400" dirty="0" smtClean="0"/>
              <a:t>) )</a:t>
            </a:r>
            <a:endParaRPr lang="zh-TW" altLang="en-US" sz="2400" dirty="0"/>
          </a:p>
        </p:txBody>
      </p:sp>
    </p:spTree>
    <p:extLst>
      <p:ext uri="{BB962C8B-B14F-4D97-AF65-F5344CB8AC3E}">
        <p14:creationId xmlns:p14="http://schemas.microsoft.com/office/powerpoint/2010/main" val="6669477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物件 3"/>
          <p:cNvGraphicFramePr>
            <a:graphicFrameLocks noChangeAspect="1"/>
          </p:cNvGraphicFramePr>
          <p:nvPr/>
        </p:nvGraphicFramePr>
        <p:xfrm>
          <a:off x="4922448" y="1684148"/>
          <a:ext cx="3600450" cy="3609975"/>
        </p:xfrm>
        <a:graphic>
          <a:graphicData uri="http://schemas.openxmlformats.org/presentationml/2006/ole">
            <mc:AlternateContent xmlns:mc="http://schemas.openxmlformats.org/markup-compatibility/2006">
              <mc:Choice xmlns:v="urn:schemas-microsoft-com:vml" Requires="v">
                <p:oleObj spid="_x0000_s173422" name="點陣圖影像" r:id="rId4" imgW="3600360" imgH="3610080" progId="Paint.Picture">
                  <p:embed/>
                </p:oleObj>
              </mc:Choice>
              <mc:Fallback>
                <p:oleObj name="點陣圖影像" r:id="rId4" imgW="3600360" imgH="3610080" progId="Paint.Picture">
                  <p:embed/>
                  <p:pic>
                    <p:nvPicPr>
                      <p:cNvPr id="0" name=""/>
                      <p:cNvPicPr/>
                      <p:nvPr/>
                    </p:nvPicPr>
                    <p:blipFill>
                      <a:blip r:embed="rId5"/>
                      <a:stretch>
                        <a:fillRect/>
                      </a:stretch>
                    </p:blipFill>
                    <p:spPr>
                      <a:xfrm>
                        <a:off x="4922448" y="1684148"/>
                        <a:ext cx="3600450" cy="3609975"/>
                      </a:xfrm>
                      <a:prstGeom prst="rect">
                        <a:avLst/>
                      </a:prstGeom>
                    </p:spPr>
                  </p:pic>
                </p:oleObj>
              </mc:Fallback>
            </mc:AlternateContent>
          </a:graphicData>
        </a:graphic>
      </p:graphicFrame>
      <p:sp>
        <p:nvSpPr>
          <p:cNvPr id="2" name="標題 1"/>
          <p:cNvSpPr>
            <a:spLocks noGrp="1"/>
          </p:cNvSpPr>
          <p:nvPr>
            <p:ph type="title"/>
          </p:nvPr>
        </p:nvSpPr>
        <p:spPr/>
        <p:txBody>
          <a:bodyPr/>
          <a:lstStyle/>
          <a:p>
            <a:r>
              <a:rPr lang="en-US" altLang="zh-TW" dirty="0"/>
              <a:t>Logit</a:t>
            </a:r>
            <a:endParaRPr lang="zh-TW" altLang="en-US" dirty="0"/>
          </a:p>
        </p:txBody>
      </p:sp>
      <p:cxnSp>
        <p:nvCxnSpPr>
          <p:cNvPr id="14" name="直線接點 13"/>
          <p:cNvCxnSpPr/>
          <p:nvPr/>
        </p:nvCxnSpPr>
        <p:spPr>
          <a:xfrm flipV="1">
            <a:off x="5369764" y="1848507"/>
            <a:ext cx="2773596" cy="3132894"/>
          </a:xfrm>
          <a:prstGeom prst="line">
            <a:avLst/>
          </a:prstGeom>
          <a:ln w="38100">
            <a:solidFill>
              <a:srgbClr val="FF0000"/>
            </a:solidFill>
            <a:prstDash val="sysDash"/>
          </a:ln>
        </p:spPr>
        <p:style>
          <a:lnRef idx="1">
            <a:schemeClr val="accent1"/>
          </a:lnRef>
          <a:fillRef idx="0">
            <a:schemeClr val="accent1"/>
          </a:fillRef>
          <a:effectRef idx="0">
            <a:schemeClr val="accent1"/>
          </a:effectRef>
          <a:fontRef idx="minor">
            <a:schemeClr val="tx1"/>
          </a:fontRef>
        </p:style>
      </p:cxnSp>
      <p:graphicFrame>
        <p:nvGraphicFramePr>
          <p:cNvPr id="12" name="Object 12"/>
          <p:cNvGraphicFramePr>
            <a:graphicFrameLocks noChangeAspect="1"/>
          </p:cNvGraphicFramePr>
          <p:nvPr>
            <p:extLst>
              <p:ext uri="{D42A27DB-BD31-4B8C-83A1-F6EECF244321}">
                <p14:modId xmlns:p14="http://schemas.microsoft.com/office/powerpoint/2010/main" val="1169589472"/>
              </p:ext>
            </p:extLst>
          </p:nvPr>
        </p:nvGraphicFramePr>
        <p:xfrm>
          <a:off x="697565" y="1903191"/>
          <a:ext cx="3802063" cy="2579688"/>
        </p:xfrm>
        <a:graphic>
          <a:graphicData uri="http://schemas.openxmlformats.org/presentationml/2006/ole">
            <mc:AlternateContent xmlns:mc="http://schemas.openxmlformats.org/markup-compatibility/2006">
              <mc:Choice xmlns:v="urn:schemas-microsoft-com:vml" Requires="v">
                <p:oleObj spid="_x0000_s173423" name="方程式" r:id="rId6" imgW="1752480" imgH="1193760" progId="Equation.3">
                  <p:embed/>
                </p:oleObj>
              </mc:Choice>
              <mc:Fallback>
                <p:oleObj name="方程式" r:id="rId6" imgW="1752480" imgH="1193760" progId="Equation.3">
                  <p:embed/>
                  <p:pic>
                    <p:nvPicPr>
                      <p:cNvPr id="0" name=""/>
                      <p:cNvPicPr>
                        <a:picLocks noChangeAspect="1" noChangeArrowheads="1"/>
                      </p:cNvPicPr>
                      <p:nvPr/>
                    </p:nvPicPr>
                    <p:blipFill>
                      <a:blip r:embed="rId7"/>
                      <a:srcRect/>
                      <a:stretch>
                        <a:fillRect/>
                      </a:stretch>
                    </p:blipFill>
                    <p:spPr bwMode="auto">
                      <a:xfrm>
                        <a:off x="697565" y="1903191"/>
                        <a:ext cx="3802063" cy="2579688"/>
                      </a:xfrm>
                      <a:prstGeom prst="rect">
                        <a:avLst/>
                      </a:prstGeom>
                      <a:noFill/>
                      <a:extLst/>
                    </p:spPr>
                  </p:pic>
                </p:oleObj>
              </mc:Fallback>
            </mc:AlternateContent>
          </a:graphicData>
        </a:graphic>
      </p:graphicFrame>
      <p:sp>
        <p:nvSpPr>
          <p:cNvPr id="5" name="文字方塊 4"/>
          <p:cNvSpPr txBox="1"/>
          <p:nvPr/>
        </p:nvSpPr>
        <p:spPr>
          <a:xfrm>
            <a:off x="2414142" y="4004197"/>
            <a:ext cx="2085796" cy="461665"/>
          </a:xfrm>
          <a:prstGeom prst="rect">
            <a:avLst/>
          </a:prstGeom>
          <a:noFill/>
        </p:spPr>
        <p:txBody>
          <a:bodyPr wrap="square" rtlCol="0">
            <a:spAutoFit/>
          </a:bodyPr>
          <a:lstStyle/>
          <a:p>
            <a:r>
              <a:rPr lang="en-US" altLang="zh-TW" sz="2400" dirty="0" smtClean="0">
                <a:solidFill>
                  <a:srgbClr val="0000FF"/>
                </a:solidFill>
              </a:rPr>
              <a:t> &gt; 0.5</a:t>
            </a:r>
            <a:r>
              <a:rPr lang="en-US" altLang="zh-TW" sz="2400" dirty="0" smtClean="0"/>
              <a:t>, so “</a:t>
            </a:r>
            <a:r>
              <a:rPr lang="en-US" altLang="zh-TW" sz="2400" dirty="0" smtClean="0">
                <a:solidFill>
                  <a:srgbClr val="FF0000"/>
                </a:solidFill>
              </a:rPr>
              <a:t>yes</a:t>
            </a:r>
            <a:r>
              <a:rPr lang="en-US" altLang="zh-TW" sz="2400" dirty="0" smtClean="0"/>
              <a:t>”</a:t>
            </a:r>
            <a:endParaRPr lang="zh-TW" altLang="en-US" sz="2400" dirty="0"/>
          </a:p>
        </p:txBody>
      </p:sp>
      <p:grpSp>
        <p:nvGrpSpPr>
          <p:cNvPr id="6" name="群組 5"/>
          <p:cNvGrpSpPr/>
          <p:nvPr/>
        </p:nvGrpSpPr>
        <p:grpSpPr>
          <a:xfrm>
            <a:off x="717854" y="4731942"/>
            <a:ext cx="3276600" cy="2028825"/>
            <a:chOff x="703312" y="5712331"/>
            <a:chExt cx="3276600" cy="2028825"/>
          </a:xfrm>
        </p:grpSpPr>
        <p:graphicFrame>
          <p:nvGraphicFramePr>
            <p:cNvPr id="15" name="Object 12"/>
            <p:cNvGraphicFramePr>
              <a:graphicFrameLocks noChangeAspect="1"/>
            </p:cNvGraphicFramePr>
            <p:nvPr>
              <p:extLst>
                <p:ext uri="{D42A27DB-BD31-4B8C-83A1-F6EECF244321}">
                  <p14:modId xmlns:p14="http://schemas.microsoft.com/office/powerpoint/2010/main" val="3713500858"/>
                </p:ext>
              </p:extLst>
            </p:nvPr>
          </p:nvGraphicFramePr>
          <p:xfrm>
            <a:off x="703312" y="5712331"/>
            <a:ext cx="3276600" cy="2028825"/>
          </p:xfrm>
          <a:graphic>
            <a:graphicData uri="http://schemas.openxmlformats.org/presentationml/2006/ole">
              <mc:AlternateContent xmlns:mc="http://schemas.openxmlformats.org/markup-compatibility/2006">
                <mc:Choice xmlns:v="urn:schemas-microsoft-com:vml" Requires="v">
                  <p:oleObj spid="_x0000_s173424" name="方程式" r:id="rId8" imgW="1511280" imgH="939600" progId="Equation.3">
                    <p:embed/>
                  </p:oleObj>
                </mc:Choice>
                <mc:Fallback>
                  <p:oleObj name="方程式" r:id="rId8" imgW="1511280" imgH="939600" progId="Equation.3">
                    <p:embed/>
                    <p:pic>
                      <p:nvPicPr>
                        <p:cNvPr id="0" name=""/>
                        <p:cNvPicPr>
                          <a:picLocks noChangeAspect="1" noChangeArrowheads="1"/>
                        </p:cNvPicPr>
                        <p:nvPr/>
                      </p:nvPicPr>
                      <p:blipFill>
                        <a:blip r:embed="rId9"/>
                        <a:srcRect/>
                        <a:stretch>
                          <a:fillRect/>
                        </a:stretch>
                      </p:blipFill>
                      <p:spPr bwMode="auto">
                        <a:xfrm>
                          <a:off x="703312" y="5712331"/>
                          <a:ext cx="3276600" cy="2028825"/>
                        </a:xfrm>
                        <a:prstGeom prst="rect">
                          <a:avLst/>
                        </a:prstGeom>
                        <a:noFill/>
                        <a:extLst/>
                      </p:spPr>
                    </p:pic>
                  </p:oleObj>
                </mc:Fallback>
              </mc:AlternateContent>
            </a:graphicData>
          </a:graphic>
        </p:graphicFrame>
        <p:sp>
          <p:nvSpPr>
            <p:cNvPr id="18" name="文字方塊 17"/>
            <p:cNvSpPr txBox="1"/>
            <p:nvPr/>
          </p:nvSpPr>
          <p:spPr>
            <a:xfrm>
              <a:off x="2536662" y="7241615"/>
              <a:ext cx="905836" cy="461665"/>
            </a:xfrm>
            <a:prstGeom prst="rect">
              <a:avLst/>
            </a:prstGeom>
            <a:noFill/>
          </p:spPr>
          <p:txBody>
            <a:bodyPr wrap="square" rtlCol="0">
              <a:spAutoFit/>
            </a:bodyPr>
            <a:lstStyle/>
            <a:p>
              <a:r>
                <a:rPr lang="en-US" altLang="zh-TW" sz="2400" dirty="0" smtClean="0"/>
                <a:t>“</a:t>
              </a:r>
              <a:r>
                <a:rPr lang="en-US" altLang="zh-TW" sz="2400" dirty="0" smtClean="0">
                  <a:solidFill>
                    <a:srgbClr val="FF0000"/>
                  </a:solidFill>
                </a:rPr>
                <a:t>yes</a:t>
              </a:r>
              <a:r>
                <a:rPr lang="en-US" altLang="zh-TW" sz="2400" dirty="0" smtClean="0"/>
                <a:t>”</a:t>
              </a:r>
              <a:endParaRPr lang="zh-TW" altLang="en-US" sz="2400" dirty="0"/>
            </a:p>
          </p:txBody>
        </p:sp>
      </p:grpSp>
      <p:graphicFrame>
        <p:nvGraphicFramePr>
          <p:cNvPr id="13" name="Object 12"/>
          <p:cNvGraphicFramePr>
            <a:graphicFrameLocks noChangeAspect="1"/>
          </p:cNvGraphicFramePr>
          <p:nvPr>
            <p:extLst/>
          </p:nvPr>
        </p:nvGraphicFramePr>
        <p:xfrm>
          <a:off x="5813890" y="5774063"/>
          <a:ext cx="2701460" cy="986704"/>
        </p:xfrm>
        <a:graphic>
          <a:graphicData uri="http://schemas.openxmlformats.org/presentationml/2006/ole">
            <mc:AlternateContent xmlns:mc="http://schemas.openxmlformats.org/markup-compatibility/2006">
              <mc:Choice xmlns:v="urn:schemas-microsoft-com:vml" Requires="v">
                <p:oleObj spid="_x0000_s173425" name="方程式" r:id="rId10" imgW="1244520" imgH="457200" progId="Equation.3">
                  <p:embed/>
                </p:oleObj>
              </mc:Choice>
              <mc:Fallback>
                <p:oleObj name="方程式" r:id="rId10" imgW="1244520" imgH="457200" progId="Equation.3">
                  <p:embed/>
                  <p:pic>
                    <p:nvPicPr>
                      <p:cNvPr id="0" name=""/>
                      <p:cNvPicPr>
                        <a:picLocks noChangeAspect="1" noChangeArrowheads="1"/>
                      </p:cNvPicPr>
                      <p:nvPr/>
                    </p:nvPicPr>
                    <p:blipFill>
                      <a:blip r:embed="rId11"/>
                      <a:srcRect/>
                      <a:stretch>
                        <a:fillRect/>
                      </a:stretch>
                    </p:blipFill>
                    <p:spPr bwMode="auto">
                      <a:xfrm>
                        <a:off x="5813890" y="5774063"/>
                        <a:ext cx="2701460" cy="986704"/>
                      </a:xfrm>
                      <a:prstGeom prst="rect">
                        <a:avLst/>
                      </a:prstGeom>
                      <a:noFill/>
                      <a:extLst/>
                    </p:spPr>
                  </p:pic>
                </p:oleObj>
              </mc:Fallback>
            </mc:AlternateContent>
          </a:graphicData>
        </a:graphic>
      </p:graphicFrame>
      <p:sp>
        <p:nvSpPr>
          <p:cNvPr id="17" name="文字方塊 16"/>
          <p:cNvSpPr txBox="1"/>
          <p:nvPr/>
        </p:nvSpPr>
        <p:spPr>
          <a:xfrm>
            <a:off x="4922448" y="5312398"/>
            <a:ext cx="3461494" cy="461665"/>
          </a:xfrm>
          <a:prstGeom prst="rect">
            <a:avLst/>
          </a:prstGeom>
          <a:noFill/>
        </p:spPr>
        <p:txBody>
          <a:bodyPr wrap="square" rtlCol="0">
            <a:spAutoFit/>
          </a:bodyPr>
          <a:lstStyle/>
          <a:p>
            <a:r>
              <a:rPr lang="en-US" altLang="zh-TW" sz="2400" b="1" i="1" u="sng" dirty="0"/>
              <a:t>vertical </a:t>
            </a:r>
            <a:r>
              <a:rPr lang="en-US" altLang="zh-TW" sz="2400" b="1" i="1" u="sng" dirty="0" smtClean="0"/>
              <a:t>line</a:t>
            </a:r>
            <a:r>
              <a:rPr lang="en-US" altLang="zh-TW" sz="2400" dirty="0" smtClean="0"/>
              <a:t>: </a:t>
            </a:r>
            <a:r>
              <a:rPr lang="en-US" altLang="zh-TW" sz="2400" dirty="0" smtClean="0">
                <a:solidFill>
                  <a:srgbClr val="000005"/>
                </a:solidFill>
              </a:rPr>
              <a:t>logit(</a:t>
            </a:r>
            <a:r>
              <a:rPr lang="en-US" altLang="zh-TW" sz="2400" dirty="0" smtClean="0">
                <a:solidFill>
                  <a:srgbClr val="0000FF"/>
                </a:solidFill>
              </a:rPr>
              <a:t>p</a:t>
            </a:r>
            <a:r>
              <a:rPr lang="en-US" altLang="zh-TW" sz="2400" dirty="0" smtClean="0">
                <a:solidFill>
                  <a:srgbClr val="000005"/>
                </a:solidFill>
              </a:rPr>
              <a:t>)</a:t>
            </a:r>
            <a:endParaRPr lang="zh-TW" altLang="en-US" sz="2400" dirty="0">
              <a:solidFill>
                <a:srgbClr val="000005"/>
              </a:solidFill>
            </a:endParaRPr>
          </a:p>
        </p:txBody>
      </p:sp>
      <p:sp>
        <p:nvSpPr>
          <p:cNvPr id="21" name="文字方塊 20"/>
          <p:cNvSpPr txBox="1"/>
          <p:nvPr/>
        </p:nvSpPr>
        <p:spPr>
          <a:xfrm>
            <a:off x="6293648" y="4587950"/>
            <a:ext cx="925828" cy="461665"/>
          </a:xfrm>
          <a:prstGeom prst="rect">
            <a:avLst/>
          </a:prstGeom>
          <a:noFill/>
        </p:spPr>
        <p:txBody>
          <a:bodyPr wrap="square" rtlCol="0">
            <a:spAutoFit/>
          </a:bodyPr>
          <a:lstStyle/>
          <a:p>
            <a:pPr algn="ctr"/>
            <a:r>
              <a:rPr lang="en-US" altLang="zh-TW" sz="2400" b="1" dirty="0" err="1" smtClean="0">
                <a:solidFill>
                  <a:schemeClr val="bg1"/>
                </a:solidFill>
              </a:rPr>
              <a:t>x</a:t>
            </a:r>
            <a:r>
              <a:rPr lang="en-US" altLang="zh-TW" sz="2400" b="1" baseline="-25000" dirty="0" err="1" smtClean="0">
                <a:solidFill>
                  <a:schemeClr val="bg1"/>
                </a:solidFill>
              </a:rPr>
              <a:t>free</a:t>
            </a:r>
            <a:endParaRPr lang="zh-TW" altLang="en-US" sz="2400" dirty="0"/>
          </a:p>
        </p:txBody>
      </p:sp>
      <p:sp>
        <p:nvSpPr>
          <p:cNvPr id="23" name="文字方塊 22"/>
          <p:cNvSpPr txBox="1"/>
          <p:nvPr/>
        </p:nvSpPr>
        <p:spPr>
          <a:xfrm>
            <a:off x="719725" y="1391639"/>
            <a:ext cx="2114616" cy="461665"/>
          </a:xfrm>
          <a:prstGeom prst="rect">
            <a:avLst/>
          </a:prstGeom>
          <a:solidFill>
            <a:schemeClr val="accent1">
              <a:lumMod val="20000"/>
              <a:lumOff val="80000"/>
            </a:schemeClr>
          </a:solidFill>
          <a:ln w="38100">
            <a:solidFill>
              <a:srgbClr val="0000FF"/>
            </a:solidFill>
          </a:ln>
        </p:spPr>
        <p:txBody>
          <a:bodyPr wrap="square" rtlCol="0">
            <a:spAutoFit/>
          </a:bodyPr>
          <a:lstStyle/>
          <a:p>
            <a:r>
              <a:rPr lang="en-US" altLang="zh-TW" sz="2400" dirty="0" smtClean="0"/>
              <a:t>Store </a:t>
            </a:r>
            <a:r>
              <a:rPr lang="en-US" altLang="zh-TW" sz="2400" b="1" dirty="0" smtClean="0">
                <a:solidFill>
                  <a:srgbClr val="0000FF"/>
                </a:solidFill>
              </a:rPr>
              <a:t>w</a:t>
            </a:r>
            <a:r>
              <a:rPr lang="en-US" altLang="zh-TW" sz="2400" b="1" baseline="30000" dirty="0" smtClean="0">
                <a:solidFill>
                  <a:srgbClr val="0000FF"/>
                </a:solidFill>
              </a:rPr>
              <a:t>’</a:t>
            </a:r>
            <a:r>
              <a:rPr lang="en-US" altLang="zh-TW" sz="2400" dirty="0" smtClean="0"/>
              <a:t> and </a:t>
            </a:r>
            <a:r>
              <a:rPr lang="en-US" altLang="zh-TW" sz="2400" b="1" dirty="0" smtClean="0">
                <a:solidFill>
                  <a:srgbClr val="0000FF"/>
                </a:solidFill>
              </a:rPr>
              <a:t>b</a:t>
            </a:r>
            <a:r>
              <a:rPr lang="en-US" altLang="zh-TW" sz="2400" b="1" baseline="30000" dirty="0" smtClean="0">
                <a:solidFill>
                  <a:srgbClr val="0000FF"/>
                </a:solidFill>
              </a:rPr>
              <a:t>’</a:t>
            </a:r>
            <a:endParaRPr lang="zh-TW" altLang="en-US" sz="2400" b="1" baseline="30000" dirty="0">
              <a:solidFill>
                <a:srgbClr val="0000FF"/>
              </a:solidFill>
            </a:endParaRPr>
          </a:p>
        </p:txBody>
      </p:sp>
      <p:sp>
        <p:nvSpPr>
          <p:cNvPr id="16" name="文字方塊 15"/>
          <p:cNvSpPr txBox="1"/>
          <p:nvPr/>
        </p:nvSpPr>
        <p:spPr>
          <a:xfrm>
            <a:off x="5681339" y="296912"/>
            <a:ext cx="2837785" cy="1200329"/>
          </a:xfrm>
          <a:prstGeom prst="rect">
            <a:avLst/>
          </a:prstGeom>
          <a:solidFill>
            <a:schemeClr val="accent1">
              <a:lumMod val="20000"/>
              <a:lumOff val="80000"/>
            </a:schemeClr>
          </a:solidFill>
          <a:ln w="38100">
            <a:solidFill>
              <a:srgbClr val="0000FF"/>
            </a:solidFill>
          </a:ln>
        </p:spPr>
        <p:txBody>
          <a:bodyPr wrap="square" rtlCol="0">
            <a:spAutoFit/>
          </a:bodyPr>
          <a:lstStyle/>
          <a:p>
            <a:r>
              <a:rPr lang="en-US" altLang="zh-TW" sz="2400" b="1" dirty="0"/>
              <a:t>f</a:t>
            </a:r>
            <a:r>
              <a:rPr lang="en-US" altLang="zh-TW" sz="2400" b="1" baseline="30000" dirty="0" smtClean="0"/>
              <a:t>’</a:t>
            </a:r>
            <a:r>
              <a:rPr lang="en-US" altLang="zh-TW" sz="2400" b="1" dirty="0" smtClean="0"/>
              <a:t>(</a:t>
            </a:r>
            <a:r>
              <a:rPr lang="en-US" altLang="zh-TW" sz="2400" b="1" dirty="0" err="1" smtClean="0"/>
              <a:t>x</a:t>
            </a:r>
            <a:r>
              <a:rPr lang="en-US" altLang="zh-TW" sz="2400" b="1" baseline="-25000" dirty="0" err="1" smtClean="0"/>
              <a:t>free</a:t>
            </a:r>
            <a:r>
              <a:rPr lang="en-US" altLang="zh-TW" sz="2400" b="1" dirty="0" smtClean="0"/>
              <a:t>) =</a:t>
            </a:r>
            <a:r>
              <a:rPr lang="en-US" altLang="zh-TW" sz="2400" b="1" dirty="0" smtClean="0">
                <a:solidFill>
                  <a:srgbClr val="FF0000"/>
                </a:solidFill>
              </a:rPr>
              <a:t> </a:t>
            </a:r>
            <a:r>
              <a:rPr lang="en-US" altLang="zh-TW" sz="2400" b="1" dirty="0" err="1" smtClean="0">
                <a:solidFill>
                  <a:srgbClr val="0000FF"/>
                </a:solidFill>
              </a:rPr>
              <a:t>w</a:t>
            </a:r>
            <a:r>
              <a:rPr lang="en-US" altLang="zh-TW" sz="2400" b="1" baseline="30000" dirty="0" err="1" smtClean="0">
                <a:solidFill>
                  <a:srgbClr val="0000FF"/>
                </a:solidFill>
              </a:rPr>
              <a:t>’</a:t>
            </a:r>
            <a:r>
              <a:rPr lang="en-US" altLang="zh-TW" sz="2400" b="1" dirty="0" err="1" smtClean="0"/>
              <a:t>x</a:t>
            </a:r>
            <a:r>
              <a:rPr lang="en-US" altLang="zh-TW" sz="2400" b="1" baseline="-25000" dirty="0" err="1" smtClean="0"/>
              <a:t>free</a:t>
            </a:r>
            <a:r>
              <a:rPr lang="en-US" altLang="zh-TW" sz="2400" b="1" dirty="0" smtClean="0">
                <a:solidFill>
                  <a:srgbClr val="FF0000"/>
                </a:solidFill>
              </a:rPr>
              <a:t> </a:t>
            </a:r>
            <a:r>
              <a:rPr lang="en-US" altLang="zh-TW" sz="2400" b="1" dirty="0" smtClean="0"/>
              <a:t>+</a:t>
            </a:r>
            <a:r>
              <a:rPr lang="zh-TW" altLang="en-US" sz="2400" b="1" dirty="0">
                <a:solidFill>
                  <a:srgbClr val="FF0000"/>
                </a:solidFill>
              </a:rPr>
              <a:t> </a:t>
            </a:r>
            <a:r>
              <a:rPr lang="en-US" altLang="zh-TW" sz="2400" b="1" dirty="0" smtClean="0">
                <a:solidFill>
                  <a:srgbClr val="0000FF"/>
                </a:solidFill>
              </a:rPr>
              <a:t>b</a:t>
            </a:r>
            <a:r>
              <a:rPr lang="en-US" altLang="zh-TW" sz="2400" b="1" baseline="30000" dirty="0" smtClean="0">
                <a:solidFill>
                  <a:srgbClr val="0000FF"/>
                </a:solidFill>
              </a:rPr>
              <a:t>’</a:t>
            </a:r>
            <a:r>
              <a:rPr lang="en-US" altLang="zh-TW" sz="2400" b="1" dirty="0" smtClean="0">
                <a:solidFill>
                  <a:srgbClr val="0000FF"/>
                </a:solidFill>
              </a:rPr>
              <a:t> </a:t>
            </a:r>
          </a:p>
          <a:p>
            <a:r>
              <a:rPr lang="en-US" altLang="zh-TW" sz="2400" dirty="0" smtClean="0"/>
              <a:t>(</a:t>
            </a:r>
            <a:r>
              <a:rPr lang="en-US" altLang="zh-TW" sz="2400" b="1" dirty="0"/>
              <a:t>f</a:t>
            </a:r>
            <a:r>
              <a:rPr lang="en-US" altLang="zh-TW" sz="2400" b="1" baseline="30000" dirty="0"/>
              <a:t>’</a:t>
            </a:r>
            <a:r>
              <a:rPr lang="en-US" altLang="zh-TW" sz="2400" b="1" dirty="0" smtClean="0"/>
              <a:t>(</a:t>
            </a:r>
            <a:r>
              <a:rPr lang="en-US" altLang="zh-TW" sz="2400" b="1" dirty="0" err="1" smtClean="0"/>
              <a:t>x</a:t>
            </a:r>
            <a:r>
              <a:rPr lang="en-US" altLang="zh-TW" sz="2400" b="1" baseline="-25000" dirty="0" err="1" smtClean="0"/>
              <a:t>free</a:t>
            </a:r>
            <a:r>
              <a:rPr lang="en-US" altLang="zh-TW" sz="2400" b="1" dirty="0"/>
              <a:t>)</a:t>
            </a:r>
            <a:r>
              <a:rPr lang="en-US" altLang="zh-TW" sz="2400" dirty="0" smtClean="0"/>
              <a:t> is an estimate of logit(</a:t>
            </a:r>
            <a:r>
              <a:rPr lang="en-US" altLang="zh-TW" sz="2400" dirty="0" smtClean="0">
                <a:solidFill>
                  <a:srgbClr val="0000FF"/>
                </a:solidFill>
              </a:rPr>
              <a:t>p</a:t>
            </a:r>
            <a:r>
              <a:rPr lang="en-US" altLang="zh-TW" sz="2400" dirty="0" smtClean="0"/>
              <a:t>) )</a:t>
            </a:r>
            <a:endParaRPr lang="zh-TW" altLang="en-US" sz="2400" dirty="0"/>
          </a:p>
        </p:txBody>
      </p:sp>
    </p:spTree>
    <p:extLst>
      <p:ext uri="{BB962C8B-B14F-4D97-AF65-F5344CB8AC3E}">
        <p14:creationId xmlns:p14="http://schemas.microsoft.com/office/powerpoint/2010/main" val="42346112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Multiple Variables</a:t>
            </a:r>
            <a:endParaRPr lang="zh-TW" altLang="en-US" dirty="0"/>
          </a:p>
        </p:txBody>
      </p:sp>
      <p:pic>
        <p:nvPicPr>
          <p:cNvPr id="4" name="內容版面配置區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640449" y="1996525"/>
            <a:ext cx="6462980" cy="4838594"/>
          </a:xfrm>
        </p:spPr>
      </p:pic>
      <p:sp>
        <p:nvSpPr>
          <p:cNvPr id="8" name="文字方塊 7"/>
          <p:cNvSpPr txBox="1"/>
          <p:nvPr/>
        </p:nvSpPr>
        <p:spPr>
          <a:xfrm>
            <a:off x="6842483" y="6011350"/>
            <a:ext cx="1310862" cy="461665"/>
          </a:xfrm>
          <a:prstGeom prst="rect">
            <a:avLst/>
          </a:prstGeom>
          <a:noFill/>
        </p:spPr>
        <p:txBody>
          <a:bodyPr wrap="square" rtlCol="0">
            <a:spAutoFit/>
          </a:bodyPr>
          <a:lstStyle/>
          <a:p>
            <a:pPr algn="ctr"/>
            <a:r>
              <a:rPr lang="en-US" altLang="zh-TW" sz="2400" dirty="0" err="1" smtClean="0"/>
              <a:t>x</a:t>
            </a:r>
            <a:r>
              <a:rPr lang="en-US" altLang="zh-TW" sz="2400" baseline="-25000" dirty="0" err="1" smtClean="0"/>
              <a:t>free</a:t>
            </a:r>
            <a:endParaRPr lang="zh-TW" altLang="en-US" sz="2400" baseline="-25000" dirty="0"/>
          </a:p>
        </p:txBody>
      </p:sp>
      <p:sp>
        <p:nvSpPr>
          <p:cNvPr id="12" name="文字方塊 11"/>
          <p:cNvSpPr txBox="1"/>
          <p:nvPr/>
        </p:nvSpPr>
        <p:spPr>
          <a:xfrm>
            <a:off x="627499" y="1806025"/>
            <a:ext cx="6382901" cy="523220"/>
          </a:xfrm>
          <a:prstGeom prst="rect">
            <a:avLst/>
          </a:prstGeom>
          <a:noFill/>
        </p:spPr>
        <p:txBody>
          <a:bodyPr wrap="square" rtlCol="0">
            <a:spAutoFit/>
          </a:bodyPr>
          <a:lstStyle/>
          <a:p>
            <a:r>
              <a:rPr lang="en-US" altLang="zh-TW" sz="2800" dirty="0" smtClean="0"/>
              <a:t>Consider two words “free” and “hello”</a:t>
            </a:r>
            <a:endParaRPr lang="zh-TW" altLang="en-US" sz="2800" dirty="0"/>
          </a:p>
        </p:txBody>
      </p:sp>
      <p:graphicFrame>
        <p:nvGraphicFramePr>
          <p:cNvPr id="13" name="Object 12"/>
          <p:cNvGraphicFramePr>
            <a:graphicFrameLocks noChangeAspect="1"/>
          </p:cNvGraphicFramePr>
          <p:nvPr>
            <p:extLst>
              <p:ext uri="{D42A27DB-BD31-4B8C-83A1-F6EECF244321}">
                <p14:modId xmlns:p14="http://schemas.microsoft.com/office/powerpoint/2010/main" val="585379294"/>
              </p:ext>
            </p:extLst>
          </p:nvPr>
        </p:nvGraphicFramePr>
        <p:xfrm>
          <a:off x="1421386" y="3336860"/>
          <a:ext cx="1800225" cy="1666875"/>
        </p:xfrm>
        <a:graphic>
          <a:graphicData uri="http://schemas.openxmlformats.org/presentationml/2006/ole">
            <mc:AlternateContent xmlns:mc="http://schemas.openxmlformats.org/markup-compatibility/2006">
              <mc:Choice xmlns:v="urn:schemas-microsoft-com:vml" Requires="v">
                <p:oleObj spid="_x0000_s174171" name="方程式" r:id="rId4" imgW="736560" imgH="685800" progId="Equation.3">
                  <p:embed/>
                </p:oleObj>
              </mc:Choice>
              <mc:Fallback>
                <p:oleObj name="方程式" r:id="rId4" imgW="736560" imgH="685800" progId="Equation.3">
                  <p:embed/>
                  <p:pic>
                    <p:nvPicPr>
                      <p:cNvPr id="0" name=""/>
                      <p:cNvPicPr>
                        <a:picLocks noChangeAspect="1" noChangeArrowheads="1"/>
                      </p:cNvPicPr>
                      <p:nvPr/>
                    </p:nvPicPr>
                    <p:blipFill>
                      <a:blip r:embed="rId5"/>
                      <a:srcRect/>
                      <a:stretch>
                        <a:fillRect/>
                      </a:stretch>
                    </p:blipFill>
                    <p:spPr bwMode="auto">
                      <a:xfrm>
                        <a:off x="1421386" y="3336860"/>
                        <a:ext cx="1800225" cy="1666875"/>
                      </a:xfrm>
                      <a:prstGeom prst="rect">
                        <a:avLst/>
                      </a:prstGeom>
                      <a:noFill/>
                      <a:extLst/>
                    </p:spPr>
                  </p:pic>
                </p:oleObj>
              </mc:Fallback>
            </mc:AlternateContent>
          </a:graphicData>
        </a:graphic>
      </p:graphicFrame>
      <p:sp>
        <p:nvSpPr>
          <p:cNvPr id="14" name="文字方塊 13"/>
          <p:cNvSpPr txBox="1"/>
          <p:nvPr/>
        </p:nvSpPr>
        <p:spPr>
          <a:xfrm>
            <a:off x="1310820" y="2213748"/>
            <a:ext cx="3912784" cy="461665"/>
          </a:xfrm>
          <a:prstGeom prst="rect">
            <a:avLst/>
          </a:prstGeom>
          <a:noFill/>
        </p:spPr>
        <p:txBody>
          <a:bodyPr wrap="square" rtlCol="0">
            <a:spAutoFit/>
          </a:bodyPr>
          <a:lstStyle/>
          <a:p>
            <a:r>
              <a:rPr lang="en-US" altLang="zh-TW" sz="2400" dirty="0" smtClean="0"/>
              <a:t>compute  p(</a:t>
            </a:r>
            <a:r>
              <a:rPr lang="en-US" altLang="zh-TW" sz="2400" dirty="0" err="1" smtClean="0">
                <a:solidFill>
                  <a:srgbClr val="FF0000"/>
                </a:solidFill>
              </a:rPr>
              <a:t>yes</a:t>
            </a:r>
            <a:r>
              <a:rPr lang="en-US" altLang="zh-TW" sz="2400" dirty="0" err="1" smtClean="0"/>
              <a:t>|x</a:t>
            </a:r>
            <a:r>
              <a:rPr lang="en-US" altLang="zh-TW" sz="2400" baseline="-25000" dirty="0" err="1" smtClean="0"/>
              <a:t>free</a:t>
            </a:r>
            <a:r>
              <a:rPr lang="en-US" altLang="zh-TW" sz="2400" dirty="0" err="1" smtClean="0"/>
              <a:t>,x</a:t>
            </a:r>
            <a:r>
              <a:rPr lang="en-US" altLang="zh-TW" sz="2400" baseline="-25000" dirty="0" err="1" smtClean="0"/>
              <a:t>hello</a:t>
            </a:r>
            <a:r>
              <a:rPr lang="en-US" altLang="zh-TW" sz="2400" dirty="0" smtClean="0"/>
              <a:t>) (</a:t>
            </a:r>
            <a:r>
              <a:rPr lang="en-US" altLang="zh-TW" sz="2400" dirty="0" smtClean="0">
                <a:solidFill>
                  <a:srgbClr val="0000FF"/>
                </a:solidFill>
              </a:rPr>
              <a:t>p</a:t>
            </a:r>
            <a:r>
              <a:rPr lang="en-US" altLang="zh-TW" sz="2400" dirty="0" smtClean="0"/>
              <a:t>)</a:t>
            </a:r>
            <a:endParaRPr lang="zh-TW" altLang="en-US" sz="2400" dirty="0"/>
          </a:p>
        </p:txBody>
      </p:sp>
      <p:sp>
        <p:nvSpPr>
          <p:cNvPr id="10" name="文字方塊 9"/>
          <p:cNvSpPr txBox="1"/>
          <p:nvPr/>
        </p:nvSpPr>
        <p:spPr>
          <a:xfrm>
            <a:off x="3583393" y="5863642"/>
            <a:ext cx="1310862" cy="461665"/>
          </a:xfrm>
          <a:prstGeom prst="rect">
            <a:avLst/>
          </a:prstGeom>
          <a:noFill/>
        </p:spPr>
        <p:txBody>
          <a:bodyPr wrap="square" rtlCol="0">
            <a:spAutoFit/>
          </a:bodyPr>
          <a:lstStyle/>
          <a:p>
            <a:pPr algn="ctr"/>
            <a:r>
              <a:rPr lang="en-US" altLang="zh-TW" sz="2400" dirty="0" err="1" smtClean="0"/>
              <a:t>x</a:t>
            </a:r>
            <a:r>
              <a:rPr lang="en-US" altLang="zh-TW" sz="2400" baseline="-25000" dirty="0" err="1" smtClean="0"/>
              <a:t>hello</a:t>
            </a:r>
            <a:endParaRPr lang="zh-TW" altLang="en-US" sz="2400" baseline="-25000" dirty="0"/>
          </a:p>
        </p:txBody>
      </p:sp>
    </p:spTree>
    <p:extLst>
      <p:ext uri="{BB962C8B-B14F-4D97-AF65-F5344CB8AC3E}">
        <p14:creationId xmlns:p14="http://schemas.microsoft.com/office/powerpoint/2010/main" val="304758845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圖片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567893" y="1917066"/>
            <a:ext cx="6555264" cy="4907684"/>
          </a:xfrm>
          <a:prstGeom prst="rect">
            <a:avLst/>
          </a:prstGeom>
        </p:spPr>
      </p:pic>
      <p:sp>
        <p:nvSpPr>
          <p:cNvPr id="2" name="標題 1"/>
          <p:cNvSpPr>
            <a:spLocks noGrp="1"/>
          </p:cNvSpPr>
          <p:nvPr>
            <p:ph type="title"/>
          </p:nvPr>
        </p:nvSpPr>
        <p:spPr/>
        <p:txBody>
          <a:bodyPr/>
          <a:lstStyle/>
          <a:p>
            <a:r>
              <a:rPr lang="en-US" altLang="zh-TW" dirty="0"/>
              <a:t>Multiple Variables</a:t>
            </a:r>
            <a:endParaRPr lang="zh-TW" altLang="en-US" dirty="0"/>
          </a:p>
        </p:txBody>
      </p:sp>
      <p:sp>
        <p:nvSpPr>
          <p:cNvPr id="12" name="文字方塊 11"/>
          <p:cNvSpPr txBox="1"/>
          <p:nvPr/>
        </p:nvSpPr>
        <p:spPr>
          <a:xfrm>
            <a:off x="5396549" y="4455050"/>
            <a:ext cx="1990928" cy="523220"/>
          </a:xfrm>
          <a:prstGeom prst="rect">
            <a:avLst/>
          </a:prstGeom>
          <a:noFill/>
        </p:spPr>
        <p:txBody>
          <a:bodyPr wrap="square" rtlCol="0">
            <a:spAutoFit/>
          </a:bodyPr>
          <a:lstStyle/>
          <a:p>
            <a:r>
              <a:rPr lang="en-US" altLang="zh-TW" sz="2800" dirty="0" smtClean="0">
                <a:solidFill>
                  <a:srgbClr val="FF0000"/>
                </a:solidFill>
              </a:rPr>
              <a:t>Regression</a:t>
            </a:r>
            <a:endParaRPr lang="zh-TW" altLang="en-US" sz="2800" dirty="0">
              <a:solidFill>
                <a:srgbClr val="FF0000"/>
              </a:solidFill>
            </a:endParaRPr>
          </a:p>
        </p:txBody>
      </p:sp>
      <p:graphicFrame>
        <p:nvGraphicFramePr>
          <p:cNvPr id="11" name="Object 12"/>
          <p:cNvGraphicFramePr>
            <a:graphicFrameLocks noChangeAspect="1"/>
          </p:cNvGraphicFramePr>
          <p:nvPr>
            <p:extLst>
              <p:ext uri="{D42A27DB-BD31-4B8C-83A1-F6EECF244321}">
                <p14:modId xmlns:p14="http://schemas.microsoft.com/office/powerpoint/2010/main" val="2558532302"/>
              </p:ext>
            </p:extLst>
          </p:nvPr>
        </p:nvGraphicFramePr>
        <p:xfrm>
          <a:off x="5029894" y="2743416"/>
          <a:ext cx="3751263" cy="1362075"/>
        </p:xfrm>
        <a:graphic>
          <a:graphicData uri="http://schemas.openxmlformats.org/presentationml/2006/ole">
            <mc:AlternateContent xmlns:mc="http://schemas.openxmlformats.org/markup-compatibility/2006">
              <mc:Choice xmlns:v="urn:schemas-microsoft-com:vml" Requires="v">
                <p:oleObj spid="_x0000_s175286" name="方程式" r:id="rId5" imgW="1320480" imgH="482400" progId="Equation.3">
                  <p:embed/>
                </p:oleObj>
              </mc:Choice>
              <mc:Fallback>
                <p:oleObj name="方程式" r:id="rId5" imgW="1320480" imgH="482400" progId="Equation.3">
                  <p:embed/>
                  <p:pic>
                    <p:nvPicPr>
                      <p:cNvPr id="0" name=""/>
                      <p:cNvPicPr>
                        <a:picLocks noChangeAspect="1" noChangeArrowheads="1"/>
                      </p:cNvPicPr>
                      <p:nvPr/>
                    </p:nvPicPr>
                    <p:blipFill>
                      <a:blip r:embed="rId6"/>
                      <a:srcRect/>
                      <a:stretch>
                        <a:fillRect/>
                      </a:stretch>
                    </p:blipFill>
                    <p:spPr bwMode="auto">
                      <a:xfrm>
                        <a:off x="5029894" y="2743416"/>
                        <a:ext cx="3751263" cy="1362075"/>
                      </a:xfrm>
                      <a:prstGeom prst="rect">
                        <a:avLst/>
                      </a:prstGeom>
                      <a:solidFill>
                        <a:schemeClr val="accent2">
                          <a:lumMod val="20000"/>
                          <a:lumOff val="80000"/>
                        </a:schemeClr>
                      </a:solidFill>
                      <a:ln w="38100">
                        <a:solidFill>
                          <a:srgbClr val="FF0000"/>
                        </a:solidFill>
                      </a:ln>
                      <a:extLst/>
                    </p:spPr>
                  </p:pic>
                </p:oleObj>
              </mc:Fallback>
            </mc:AlternateContent>
          </a:graphicData>
        </a:graphic>
      </p:graphicFrame>
      <p:sp>
        <p:nvSpPr>
          <p:cNvPr id="17" name="文字方塊 16"/>
          <p:cNvSpPr txBox="1"/>
          <p:nvPr/>
        </p:nvSpPr>
        <p:spPr>
          <a:xfrm>
            <a:off x="6842483" y="6011350"/>
            <a:ext cx="1310862" cy="461665"/>
          </a:xfrm>
          <a:prstGeom prst="rect">
            <a:avLst/>
          </a:prstGeom>
          <a:noFill/>
        </p:spPr>
        <p:txBody>
          <a:bodyPr wrap="square" rtlCol="0">
            <a:spAutoFit/>
          </a:bodyPr>
          <a:lstStyle/>
          <a:p>
            <a:pPr algn="ctr"/>
            <a:r>
              <a:rPr lang="en-US" altLang="zh-TW" sz="2400" dirty="0" err="1" smtClean="0"/>
              <a:t>x</a:t>
            </a:r>
            <a:r>
              <a:rPr lang="en-US" altLang="zh-TW" sz="2400" baseline="-25000" dirty="0" err="1" smtClean="0"/>
              <a:t>free</a:t>
            </a:r>
            <a:endParaRPr lang="zh-TW" altLang="en-US" sz="2400" baseline="-25000" dirty="0"/>
          </a:p>
        </p:txBody>
      </p:sp>
      <p:sp>
        <p:nvSpPr>
          <p:cNvPr id="20" name="文字方塊 19"/>
          <p:cNvSpPr txBox="1"/>
          <p:nvPr/>
        </p:nvSpPr>
        <p:spPr>
          <a:xfrm>
            <a:off x="3583393" y="5863642"/>
            <a:ext cx="1310862" cy="461665"/>
          </a:xfrm>
          <a:prstGeom prst="rect">
            <a:avLst/>
          </a:prstGeom>
          <a:noFill/>
        </p:spPr>
        <p:txBody>
          <a:bodyPr wrap="square" rtlCol="0">
            <a:spAutoFit/>
          </a:bodyPr>
          <a:lstStyle/>
          <a:p>
            <a:pPr algn="ctr"/>
            <a:r>
              <a:rPr lang="en-US" altLang="zh-TW" sz="2400" dirty="0" err="1" smtClean="0"/>
              <a:t>x</a:t>
            </a:r>
            <a:r>
              <a:rPr lang="en-US" altLang="zh-TW" sz="2400" baseline="-25000" dirty="0" err="1" smtClean="0"/>
              <a:t>hello</a:t>
            </a:r>
            <a:endParaRPr lang="zh-TW" altLang="en-US" sz="2400" baseline="-25000" dirty="0"/>
          </a:p>
        </p:txBody>
      </p:sp>
      <p:sp>
        <p:nvSpPr>
          <p:cNvPr id="3" name="手繪多邊形 2"/>
          <p:cNvSpPr/>
          <p:nvPr/>
        </p:nvSpPr>
        <p:spPr>
          <a:xfrm>
            <a:off x="4663238" y="3739300"/>
            <a:ext cx="733311" cy="954464"/>
          </a:xfrm>
          <a:custGeom>
            <a:avLst/>
            <a:gdLst>
              <a:gd name="connsiteX0" fmla="*/ 981117 w 981117"/>
              <a:gd name="connsiteY0" fmla="*/ 2254469 h 2254469"/>
              <a:gd name="connsiteX1" fmla="*/ 19421 w 981117"/>
              <a:gd name="connsiteY1" fmla="*/ 961697 h 2254469"/>
              <a:gd name="connsiteX2" fmla="*/ 429324 w 981117"/>
              <a:gd name="connsiteY2" fmla="*/ 0 h 2254469"/>
            </a:gdLst>
            <a:ahLst/>
            <a:cxnLst>
              <a:cxn ang="0">
                <a:pos x="connsiteX0" y="connsiteY0"/>
              </a:cxn>
              <a:cxn ang="0">
                <a:pos x="connsiteX1" y="connsiteY1"/>
              </a:cxn>
              <a:cxn ang="0">
                <a:pos x="connsiteX2" y="connsiteY2"/>
              </a:cxn>
            </a:cxnLst>
            <a:rect l="l" t="t" r="r" b="b"/>
            <a:pathLst>
              <a:path w="981117" h="2254469">
                <a:moveTo>
                  <a:pt x="981117" y="2254469"/>
                </a:moveTo>
                <a:cubicBezTo>
                  <a:pt x="546251" y="1795955"/>
                  <a:pt x="111386" y="1337442"/>
                  <a:pt x="19421" y="961697"/>
                </a:cubicBezTo>
                <a:cubicBezTo>
                  <a:pt x="-72544" y="585952"/>
                  <a:pt x="178390" y="292976"/>
                  <a:pt x="429324" y="0"/>
                </a:cubicBezTo>
              </a:path>
            </a:pathLst>
          </a:custGeom>
          <a:noFill/>
          <a:ln w="38100">
            <a:solidFill>
              <a:srgbClr val="FF0000"/>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3" name="文字方塊 12"/>
          <p:cNvSpPr txBox="1"/>
          <p:nvPr/>
        </p:nvSpPr>
        <p:spPr>
          <a:xfrm>
            <a:off x="627499" y="1806025"/>
            <a:ext cx="6382901" cy="523220"/>
          </a:xfrm>
          <a:prstGeom prst="rect">
            <a:avLst/>
          </a:prstGeom>
          <a:noFill/>
        </p:spPr>
        <p:txBody>
          <a:bodyPr wrap="square" rtlCol="0">
            <a:spAutoFit/>
          </a:bodyPr>
          <a:lstStyle/>
          <a:p>
            <a:r>
              <a:rPr lang="en-US" altLang="zh-TW" sz="2800" dirty="0" smtClean="0"/>
              <a:t>Consider two words “free” and “hello”</a:t>
            </a:r>
            <a:endParaRPr lang="zh-TW" altLang="en-US" sz="2800" dirty="0"/>
          </a:p>
        </p:txBody>
      </p:sp>
      <p:sp>
        <p:nvSpPr>
          <p:cNvPr id="18" name="文字方塊 17"/>
          <p:cNvSpPr txBox="1"/>
          <p:nvPr/>
        </p:nvSpPr>
        <p:spPr>
          <a:xfrm>
            <a:off x="1310820" y="2213748"/>
            <a:ext cx="3912784" cy="461665"/>
          </a:xfrm>
          <a:prstGeom prst="rect">
            <a:avLst/>
          </a:prstGeom>
          <a:noFill/>
        </p:spPr>
        <p:txBody>
          <a:bodyPr wrap="square" rtlCol="0">
            <a:spAutoFit/>
          </a:bodyPr>
          <a:lstStyle/>
          <a:p>
            <a:r>
              <a:rPr lang="en-US" altLang="zh-TW" sz="2400" dirty="0" smtClean="0"/>
              <a:t>compute  p(</a:t>
            </a:r>
            <a:r>
              <a:rPr lang="en-US" altLang="zh-TW" sz="2400" dirty="0" err="1" smtClean="0">
                <a:solidFill>
                  <a:srgbClr val="FF0000"/>
                </a:solidFill>
              </a:rPr>
              <a:t>yes</a:t>
            </a:r>
            <a:r>
              <a:rPr lang="en-US" altLang="zh-TW" sz="2400" dirty="0" err="1" smtClean="0"/>
              <a:t>|x</a:t>
            </a:r>
            <a:r>
              <a:rPr lang="en-US" altLang="zh-TW" sz="2400" baseline="-25000" dirty="0" err="1" smtClean="0"/>
              <a:t>free</a:t>
            </a:r>
            <a:r>
              <a:rPr lang="en-US" altLang="zh-TW" sz="2400" dirty="0" err="1" smtClean="0"/>
              <a:t>,x</a:t>
            </a:r>
            <a:r>
              <a:rPr lang="en-US" altLang="zh-TW" sz="2400" baseline="-25000" dirty="0" err="1" smtClean="0"/>
              <a:t>hello</a:t>
            </a:r>
            <a:r>
              <a:rPr lang="en-US" altLang="zh-TW" sz="2400" dirty="0" smtClean="0"/>
              <a:t>) (</a:t>
            </a:r>
            <a:r>
              <a:rPr lang="en-US" altLang="zh-TW" sz="2400" dirty="0" smtClean="0">
                <a:solidFill>
                  <a:srgbClr val="0000FF"/>
                </a:solidFill>
              </a:rPr>
              <a:t>p</a:t>
            </a:r>
            <a:r>
              <a:rPr lang="en-US" altLang="zh-TW" sz="2400" dirty="0" smtClean="0"/>
              <a:t>)</a:t>
            </a:r>
            <a:endParaRPr lang="zh-TW" altLang="en-US" sz="2400" dirty="0"/>
          </a:p>
        </p:txBody>
      </p:sp>
      <p:graphicFrame>
        <p:nvGraphicFramePr>
          <p:cNvPr id="19" name="Object 12"/>
          <p:cNvGraphicFramePr>
            <a:graphicFrameLocks noChangeAspect="1"/>
          </p:cNvGraphicFramePr>
          <p:nvPr>
            <p:extLst>
              <p:ext uri="{D42A27DB-BD31-4B8C-83A1-F6EECF244321}">
                <p14:modId xmlns:p14="http://schemas.microsoft.com/office/powerpoint/2010/main" val="977492385"/>
              </p:ext>
            </p:extLst>
          </p:nvPr>
        </p:nvGraphicFramePr>
        <p:xfrm>
          <a:off x="1421386" y="3336860"/>
          <a:ext cx="1800225" cy="1666875"/>
        </p:xfrm>
        <a:graphic>
          <a:graphicData uri="http://schemas.openxmlformats.org/presentationml/2006/ole">
            <mc:AlternateContent xmlns:mc="http://schemas.openxmlformats.org/markup-compatibility/2006">
              <mc:Choice xmlns:v="urn:schemas-microsoft-com:vml" Requires="v">
                <p:oleObj spid="_x0000_s175287" name="方程式" r:id="rId7" imgW="736560" imgH="685800" progId="Equation.3">
                  <p:embed/>
                </p:oleObj>
              </mc:Choice>
              <mc:Fallback>
                <p:oleObj name="方程式" r:id="rId7" imgW="736560" imgH="685800" progId="Equation.3">
                  <p:embed/>
                  <p:pic>
                    <p:nvPicPr>
                      <p:cNvPr id="0" name=""/>
                      <p:cNvPicPr>
                        <a:picLocks noChangeAspect="1" noChangeArrowheads="1"/>
                      </p:cNvPicPr>
                      <p:nvPr/>
                    </p:nvPicPr>
                    <p:blipFill>
                      <a:blip r:embed="rId8"/>
                      <a:srcRect/>
                      <a:stretch>
                        <a:fillRect/>
                      </a:stretch>
                    </p:blipFill>
                    <p:spPr bwMode="auto">
                      <a:xfrm>
                        <a:off x="1421386" y="3336860"/>
                        <a:ext cx="1800225" cy="1666875"/>
                      </a:xfrm>
                      <a:prstGeom prst="rect">
                        <a:avLst/>
                      </a:prstGeom>
                      <a:noFill/>
                      <a:extLst/>
                    </p:spPr>
                  </p:pic>
                </p:oleObj>
              </mc:Fallback>
            </mc:AlternateContent>
          </a:graphicData>
        </a:graphic>
      </p:graphicFrame>
    </p:spTree>
    <p:extLst>
      <p:ext uri="{BB962C8B-B14F-4D97-AF65-F5344CB8AC3E}">
        <p14:creationId xmlns:p14="http://schemas.microsoft.com/office/powerpoint/2010/main" val="7748121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xit" presetSubtype="0" fill="hold" nodeType="clickEffect">
                                  <p:stCondLst>
                                    <p:cond delay="0"/>
                                  </p:stCondLst>
                                  <p:childTnLst>
                                    <p:set>
                                      <p:cBhvr>
                                        <p:cTn id="16" dur="1" fill="hold">
                                          <p:stCondLst>
                                            <p:cond delay="0"/>
                                          </p:stCondLst>
                                        </p:cTn>
                                        <p:tgtEl>
                                          <p:spTgt spid="11"/>
                                        </p:tgtEl>
                                        <p:attrNameLst>
                                          <p:attrName>style.visibility</p:attrName>
                                        </p:attrNameLst>
                                      </p:cBhvr>
                                      <p:to>
                                        <p:strVal val="hidden"/>
                                      </p:to>
                                    </p:set>
                                  </p:childTnLst>
                                </p:cTn>
                              </p:par>
                              <p:par>
                                <p:cTn id="17" presetID="1" presetClass="exit" presetSubtype="0" fill="hold" grpId="1" nodeType="withEffect">
                                  <p:stCondLst>
                                    <p:cond delay="0"/>
                                  </p:stCondLst>
                                  <p:childTnLst>
                                    <p:set>
                                      <p:cBhvr>
                                        <p:cTn id="18"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3" grpId="0" animBg="1"/>
      <p:bldP spid="3" grpId="1"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t>Multiple Variables</a:t>
            </a:r>
            <a:endParaRPr lang="zh-TW" altLang="en-US" dirty="0"/>
          </a:p>
        </p:txBody>
      </p:sp>
      <p:sp>
        <p:nvSpPr>
          <p:cNvPr id="3" name="內容版面配置區 2"/>
          <p:cNvSpPr>
            <a:spLocks noGrp="1"/>
          </p:cNvSpPr>
          <p:nvPr>
            <p:ph idx="1"/>
          </p:nvPr>
        </p:nvSpPr>
        <p:spPr/>
        <p:txBody>
          <a:bodyPr/>
          <a:lstStyle/>
          <a:p>
            <a:r>
              <a:rPr lang="en-US" altLang="zh-TW" dirty="0" smtClean="0"/>
              <a:t>Of course, we can </a:t>
            </a:r>
            <a:r>
              <a:rPr lang="en-US" altLang="zh-TW" dirty="0"/>
              <a:t>consider all words {t</a:t>
            </a:r>
            <a:r>
              <a:rPr lang="en-US" altLang="zh-TW" baseline="-25000" dirty="0"/>
              <a:t>1</a:t>
            </a:r>
            <a:r>
              <a:rPr lang="en-US" altLang="zh-TW" dirty="0"/>
              <a:t>, t</a:t>
            </a:r>
            <a:r>
              <a:rPr lang="en-US" altLang="zh-TW" baseline="-25000" dirty="0"/>
              <a:t>2</a:t>
            </a:r>
            <a:r>
              <a:rPr lang="en-US" altLang="zh-TW" dirty="0"/>
              <a:t>, … </a:t>
            </a:r>
            <a:r>
              <a:rPr lang="en-US" altLang="zh-TW" dirty="0" err="1"/>
              <a:t>t</a:t>
            </a:r>
            <a:r>
              <a:rPr lang="en-US" altLang="zh-TW" baseline="-25000" dirty="0" err="1"/>
              <a:t>N</a:t>
            </a:r>
            <a:r>
              <a:rPr lang="en-US" altLang="zh-TW" dirty="0"/>
              <a:t>} in a dictionary </a:t>
            </a:r>
            <a:endParaRPr lang="zh-TW" altLang="en-US" dirty="0"/>
          </a:p>
          <a:p>
            <a:endParaRPr lang="zh-TW" altLang="en-US" dirty="0"/>
          </a:p>
        </p:txBody>
      </p:sp>
      <p:graphicFrame>
        <p:nvGraphicFramePr>
          <p:cNvPr id="6" name="Object 12"/>
          <p:cNvGraphicFramePr>
            <a:graphicFrameLocks noChangeAspect="1"/>
          </p:cNvGraphicFramePr>
          <p:nvPr>
            <p:extLst>
              <p:ext uri="{D42A27DB-BD31-4B8C-83A1-F6EECF244321}">
                <p14:modId xmlns:p14="http://schemas.microsoft.com/office/powerpoint/2010/main" val="1773029972"/>
              </p:ext>
            </p:extLst>
          </p:nvPr>
        </p:nvGraphicFramePr>
        <p:xfrm>
          <a:off x="628650" y="3522149"/>
          <a:ext cx="7687557" cy="607360"/>
        </p:xfrm>
        <a:graphic>
          <a:graphicData uri="http://schemas.openxmlformats.org/presentationml/2006/ole">
            <mc:AlternateContent xmlns:mc="http://schemas.openxmlformats.org/markup-compatibility/2006">
              <mc:Choice xmlns:v="urn:schemas-microsoft-com:vml" Requires="v">
                <p:oleObj spid="_x0000_s176580" name="方程式" r:id="rId3" imgW="3035160" imgH="241200" progId="Equation.3">
                  <p:embed/>
                </p:oleObj>
              </mc:Choice>
              <mc:Fallback>
                <p:oleObj name="方程式" r:id="rId3" imgW="3035160" imgH="241200" progId="Equation.3">
                  <p:embed/>
                  <p:pic>
                    <p:nvPicPr>
                      <p:cNvPr id="0" name=""/>
                      <p:cNvPicPr>
                        <a:picLocks noChangeAspect="1" noChangeArrowheads="1"/>
                      </p:cNvPicPr>
                      <p:nvPr/>
                    </p:nvPicPr>
                    <p:blipFill>
                      <a:blip r:embed="rId4"/>
                      <a:srcRect/>
                      <a:stretch>
                        <a:fillRect/>
                      </a:stretch>
                    </p:blipFill>
                    <p:spPr bwMode="auto">
                      <a:xfrm>
                        <a:off x="628650" y="3522149"/>
                        <a:ext cx="7687557" cy="607360"/>
                      </a:xfrm>
                      <a:prstGeom prst="rect">
                        <a:avLst/>
                      </a:prstGeom>
                      <a:noFill/>
                      <a:extLst/>
                    </p:spPr>
                  </p:pic>
                </p:oleObj>
              </mc:Fallback>
            </mc:AlternateContent>
          </a:graphicData>
        </a:graphic>
      </p:graphicFrame>
      <p:graphicFrame>
        <p:nvGraphicFramePr>
          <p:cNvPr id="12" name="Object 12"/>
          <p:cNvGraphicFramePr>
            <a:graphicFrameLocks noChangeAspect="1"/>
          </p:cNvGraphicFramePr>
          <p:nvPr>
            <p:extLst>
              <p:ext uri="{D42A27DB-BD31-4B8C-83A1-F6EECF244321}">
                <p14:modId xmlns:p14="http://schemas.microsoft.com/office/powerpoint/2010/main" val="14934537"/>
              </p:ext>
            </p:extLst>
          </p:nvPr>
        </p:nvGraphicFramePr>
        <p:xfrm>
          <a:off x="3542592" y="4129509"/>
          <a:ext cx="1803400" cy="501650"/>
        </p:xfrm>
        <a:graphic>
          <a:graphicData uri="http://schemas.openxmlformats.org/presentationml/2006/ole">
            <mc:AlternateContent xmlns:mc="http://schemas.openxmlformats.org/markup-compatibility/2006">
              <mc:Choice xmlns:v="urn:schemas-microsoft-com:vml" Requires="v">
                <p:oleObj spid="_x0000_s176581" name="方程式" r:id="rId5" imgW="634680" imgH="177480" progId="Equation.3">
                  <p:embed/>
                </p:oleObj>
              </mc:Choice>
              <mc:Fallback>
                <p:oleObj name="方程式" r:id="rId5" imgW="634680" imgH="177480" progId="Equation.3">
                  <p:embed/>
                  <p:pic>
                    <p:nvPicPr>
                      <p:cNvPr id="0" name=""/>
                      <p:cNvPicPr>
                        <a:picLocks noChangeAspect="1" noChangeArrowheads="1"/>
                      </p:cNvPicPr>
                      <p:nvPr/>
                    </p:nvPicPr>
                    <p:blipFill>
                      <a:blip r:embed="rId6"/>
                      <a:srcRect/>
                      <a:stretch>
                        <a:fillRect/>
                      </a:stretch>
                    </p:blipFill>
                    <p:spPr bwMode="auto">
                      <a:xfrm>
                        <a:off x="3542592" y="4129509"/>
                        <a:ext cx="1803400" cy="501650"/>
                      </a:xfrm>
                      <a:prstGeom prst="rect">
                        <a:avLst/>
                      </a:prstGeom>
                      <a:noFill/>
                      <a:extLst/>
                    </p:spPr>
                  </p:pic>
                </p:oleObj>
              </mc:Fallback>
            </mc:AlternateContent>
          </a:graphicData>
        </a:graphic>
      </p:graphicFrame>
      <p:graphicFrame>
        <p:nvGraphicFramePr>
          <p:cNvPr id="15" name="Object 12"/>
          <p:cNvGraphicFramePr>
            <a:graphicFrameLocks noChangeAspect="1"/>
          </p:cNvGraphicFramePr>
          <p:nvPr>
            <p:extLst>
              <p:ext uri="{D42A27DB-BD31-4B8C-83A1-F6EECF244321}">
                <p14:modId xmlns:p14="http://schemas.microsoft.com/office/powerpoint/2010/main" val="1583381255"/>
              </p:ext>
            </p:extLst>
          </p:nvPr>
        </p:nvGraphicFramePr>
        <p:xfrm>
          <a:off x="7247079" y="4197448"/>
          <a:ext cx="1690687" cy="2538309"/>
        </p:xfrm>
        <a:graphic>
          <a:graphicData uri="http://schemas.openxmlformats.org/presentationml/2006/ole">
            <mc:AlternateContent xmlns:mc="http://schemas.openxmlformats.org/markup-compatibility/2006">
              <mc:Choice xmlns:v="urn:schemas-microsoft-com:vml" Requires="v">
                <p:oleObj spid="_x0000_s176582" name="方程式" r:id="rId7" imgW="622080" imgH="939600" progId="Equation.3">
                  <p:embed/>
                </p:oleObj>
              </mc:Choice>
              <mc:Fallback>
                <p:oleObj name="方程式" r:id="rId7" imgW="622080" imgH="939600" progId="Equation.3">
                  <p:embed/>
                  <p:pic>
                    <p:nvPicPr>
                      <p:cNvPr id="0" name=""/>
                      <p:cNvPicPr>
                        <a:picLocks noChangeAspect="1" noChangeArrowheads="1"/>
                      </p:cNvPicPr>
                      <p:nvPr/>
                    </p:nvPicPr>
                    <p:blipFill>
                      <a:blip r:embed="rId8"/>
                      <a:srcRect/>
                      <a:stretch>
                        <a:fillRect/>
                      </a:stretch>
                    </p:blipFill>
                    <p:spPr bwMode="auto">
                      <a:xfrm>
                        <a:off x="7247079" y="4197448"/>
                        <a:ext cx="1690687" cy="2538309"/>
                      </a:xfrm>
                      <a:prstGeom prst="rect">
                        <a:avLst/>
                      </a:prstGeom>
                      <a:noFill/>
                      <a:extLst/>
                    </p:spPr>
                  </p:pic>
                </p:oleObj>
              </mc:Fallback>
            </mc:AlternateContent>
          </a:graphicData>
        </a:graphic>
      </p:graphicFrame>
      <p:graphicFrame>
        <p:nvGraphicFramePr>
          <p:cNvPr id="16" name="Object 12"/>
          <p:cNvGraphicFramePr>
            <a:graphicFrameLocks noChangeAspect="1"/>
          </p:cNvGraphicFramePr>
          <p:nvPr>
            <p:extLst>
              <p:ext uri="{D42A27DB-BD31-4B8C-83A1-F6EECF244321}">
                <p14:modId xmlns:p14="http://schemas.microsoft.com/office/powerpoint/2010/main" val="2304147982"/>
              </p:ext>
            </p:extLst>
          </p:nvPr>
        </p:nvGraphicFramePr>
        <p:xfrm>
          <a:off x="5588050" y="4249145"/>
          <a:ext cx="1573694" cy="2462212"/>
        </p:xfrm>
        <a:graphic>
          <a:graphicData uri="http://schemas.openxmlformats.org/presentationml/2006/ole">
            <mc:AlternateContent xmlns:mc="http://schemas.openxmlformats.org/markup-compatibility/2006">
              <mc:Choice xmlns:v="urn:schemas-microsoft-com:vml" Requires="v">
                <p:oleObj spid="_x0000_s176583" name="方程式" r:id="rId9" imgW="596880" imgH="939600" progId="Equation.3">
                  <p:embed/>
                </p:oleObj>
              </mc:Choice>
              <mc:Fallback>
                <p:oleObj name="方程式" r:id="rId9" imgW="596880" imgH="939600" progId="Equation.3">
                  <p:embed/>
                  <p:pic>
                    <p:nvPicPr>
                      <p:cNvPr id="0" name=""/>
                      <p:cNvPicPr>
                        <a:picLocks noChangeAspect="1" noChangeArrowheads="1"/>
                      </p:cNvPicPr>
                      <p:nvPr/>
                    </p:nvPicPr>
                    <p:blipFill>
                      <a:blip r:embed="rId10"/>
                      <a:srcRect/>
                      <a:stretch>
                        <a:fillRect/>
                      </a:stretch>
                    </p:blipFill>
                    <p:spPr bwMode="auto">
                      <a:xfrm>
                        <a:off x="5588050" y="4249145"/>
                        <a:ext cx="1573694" cy="2462212"/>
                      </a:xfrm>
                      <a:prstGeom prst="rect">
                        <a:avLst/>
                      </a:prstGeom>
                      <a:noFill/>
                      <a:extLst/>
                    </p:spPr>
                  </p:pic>
                </p:oleObj>
              </mc:Fallback>
            </mc:AlternateContent>
          </a:graphicData>
        </a:graphic>
      </p:graphicFrame>
      <p:sp>
        <p:nvSpPr>
          <p:cNvPr id="17" name="矩形 16"/>
          <p:cNvSpPr/>
          <p:nvPr/>
        </p:nvSpPr>
        <p:spPr>
          <a:xfrm>
            <a:off x="628650" y="4891626"/>
            <a:ext cx="3953344" cy="523220"/>
          </a:xfrm>
          <a:prstGeom prst="rect">
            <a:avLst/>
          </a:prstGeom>
        </p:spPr>
        <p:txBody>
          <a:bodyPr wrap="square">
            <a:spAutoFit/>
          </a:bodyPr>
          <a:lstStyle/>
          <a:p>
            <a:r>
              <a:rPr lang="en-US" altLang="zh-TW" sz="2800" dirty="0" smtClean="0"/>
              <a:t>z is to approximate logit(p)</a:t>
            </a:r>
            <a:endParaRPr lang="zh-TW" altLang="en-US" sz="2800" dirty="0"/>
          </a:p>
        </p:txBody>
      </p:sp>
      <p:graphicFrame>
        <p:nvGraphicFramePr>
          <p:cNvPr id="10" name="Object 12"/>
          <p:cNvGraphicFramePr>
            <a:graphicFrameLocks noChangeAspect="1"/>
          </p:cNvGraphicFramePr>
          <p:nvPr>
            <p:extLst>
              <p:ext uri="{D42A27DB-BD31-4B8C-83A1-F6EECF244321}">
                <p14:modId xmlns:p14="http://schemas.microsoft.com/office/powerpoint/2010/main" val="1967561156"/>
              </p:ext>
            </p:extLst>
          </p:nvPr>
        </p:nvGraphicFramePr>
        <p:xfrm>
          <a:off x="656786" y="2795164"/>
          <a:ext cx="3267075" cy="560387"/>
        </p:xfrm>
        <a:graphic>
          <a:graphicData uri="http://schemas.openxmlformats.org/presentationml/2006/ole">
            <mc:AlternateContent xmlns:mc="http://schemas.openxmlformats.org/markup-compatibility/2006">
              <mc:Choice xmlns:v="urn:schemas-microsoft-com:vml" Requires="v">
                <p:oleObj spid="_x0000_s176584" name="方程式" r:id="rId11" imgW="1396800" imgH="241200" progId="Equation.3">
                  <p:embed/>
                </p:oleObj>
              </mc:Choice>
              <mc:Fallback>
                <p:oleObj name="方程式" r:id="rId11" imgW="1396800" imgH="241200" progId="Equation.3">
                  <p:embed/>
                  <p:pic>
                    <p:nvPicPr>
                      <p:cNvPr id="0" name=""/>
                      <p:cNvPicPr>
                        <a:picLocks noChangeAspect="1" noChangeArrowheads="1"/>
                      </p:cNvPicPr>
                      <p:nvPr/>
                    </p:nvPicPr>
                    <p:blipFill>
                      <a:blip r:embed="rId12"/>
                      <a:srcRect/>
                      <a:stretch>
                        <a:fillRect/>
                      </a:stretch>
                    </p:blipFill>
                    <p:spPr bwMode="auto">
                      <a:xfrm>
                        <a:off x="656786" y="2795164"/>
                        <a:ext cx="3267075" cy="560387"/>
                      </a:xfrm>
                      <a:prstGeom prst="rect">
                        <a:avLst/>
                      </a:prstGeom>
                      <a:noFill/>
                      <a:extLst/>
                    </p:spPr>
                  </p:pic>
                </p:oleObj>
              </mc:Fallback>
            </mc:AlternateContent>
          </a:graphicData>
        </a:graphic>
      </p:graphicFrame>
    </p:spTree>
    <p:extLst>
      <p:ext uri="{BB962C8B-B14F-4D97-AF65-F5344CB8AC3E}">
        <p14:creationId xmlns:p14="http://schemas.microsoft.com/office/powerpoint/2010/main" val="31739691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5"/>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文字方塊 17"/>
          <p:cNvSpPr txBox="1"/>
          <p:nvPr/>
        </p:nvSpPr>
        <p:spPr>
          <a:xfrm>
            <a:off x="3221247" y="2094925"/>
            <a:ext cx="1795549" cy="461665"/>
          </a:xfrm>
          <a:prstGeom prst="rect">
            <a:avLst/>
          </a:prstGeom>
          <a:noFill/>
        </p:spPr>
        <p:txBody>
          <a:bodyPr wrap="square" rtlCol="0">
            <a:spAutoFit/>
          </a:bodyPr>
          <a:lstStyle/>
          <a:p>
            <a:pPr algn="ctr"/>
            <a:r>
              <a:rPr lang="en-US" altLang="zh-TW" sz="2400" dirty="0" smtClean="0"/>
              <a:t>approximate</a:t>
            </a:r>
            <a:endParaRPr lang="zh-TW" altLang="en-US" sz="2400" dirty="0"/>
          </a:p>
        </p:txBody>
      </p:sp>
      <p:sp>
        <p:nvSpPr>
          <p:cNvPr id="2" name="標題 1"/>
          <p:cNvSpPr>
            <a:spLocks noGrp="1"/>
          </p:cNvSpPr>
          <p:nvPr>
            <p:ph type="title"/>
          </p:nvPr>
        </p:nvSpPr>
        <p:spPr/>
        <p:txBody>
          <a:bodyPr/>
          <a:lstStyle/>
          <a:p>
            <a:r>
              <a:rPr lang="en-US" altLang="zh-TW" dirty="0" smtClean="0"/>
              <a:t>Logistic Regression</a:t>
            </a:r>
            <a:endParaRPr lang="zh-TW" altLang="en-US" dirty="0"/>
          </a:p>
        </p:txBody>
      </p:sp>
      <p:sp>
        <p:nvSpPr>
          <p:cNvPr id="8" name="內容版面配置區 2"/>
          <p:cNvSpPr txBox="1">
            <a:spLocks/>
          </p:cNvSpPr>
          <p:nvPr/>
        </p:nvSpPr>
        <p:spPr>
          <a:xfrm>
            <a:off x="301112" y="3214990"/>
            <a:ext cx="8541775" cy="110076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r>
              <a:rPr lang="en-US" altLang="zh-TW" dirty="0" smtClean="0"/>
              <a:t>If the probability p = 1 or 0, ln(p/1-p) = +infinity or –infinity</a:t>
            </a:r>
          </a:p>
          <a:p>
            <a:pPr lvl="1"/>
            <a:r>
              <a:rPr lang="en-US" altLang="zh-TW" dirty="0" smtClean="0"/>
              <a:t>Can not do regression </a:t>
            </a:r>
            <a:endParaRPr lang="zh-TW" altLang="en-US" dirty="0"/>
          </a:p>
        </p:txBody>
      </p:sp>
      <p:graphicFrame>
        <p:nvGraphicFramePr>
          <p:cNvPr id="13" name="Object 12"/>
          <p:cNvGraphicFramePr>
            <a:graphicFrameLocks noChangeAspect="1"/>
          </p:cNvGraphicFramePr>
          <p:nvPr>
            <p:extLst/>
          </p:nvPr>
        </p:nvGraphicFramePr>
        <p:xfrm>
          <a:off x="1077328" y="1844100"/>
          <a:ext cx="2127250" cy="501650"/>
        </p:xfrm>
        <a:graphic>
          <a:graphicData uri="http://schemas.openxmlformats.org/presentationml/2006/ole">
            <mc:AlternateContent xmlns:mc="http://schemas.openxmlformats.org/markup-compatibility/2006">
              <mc:Choice xmlns:v="urn:schemas-microsoft-com:vml" Requires="v">
                <p:oleObj spid="_x0000_s177506" name="方程式" r:id="rId3" imgW="749160" imgH="177480" progId="Equation.3">
                  <p:embed/>
                </p:oleObj>
              </mc:Choice>
              <mc:Fallback>
                <p:oleObj name="方程式" r:id="rId3" imgW="749160" imgH="177480" progId="Equation.3">
                  <p:embed/>
                  <p:pic>
                    <p:nvPicPr>
                      <p:cNvPr id="0" name=""/>
                      <p:cNvPicPr>
                        <a:picLocks noChangeAspect="1" noChangeArrowheads="1"/>
                      </p:cNvPicPr>
                      <p:nvPr/>
                    </p:nvPicPr>
                    <p:blipFill>
                      <a:blip r:embed="rId4"/>
                      <a:srcRect/>
                      <a:stretch>
                        <a:fillRect/>
                      </a:stretch>
                    </p:blipFill>
                    <p:spPr bwMode="auto">
                      <a:xfrm>
                        <a:off x="1077328" y="1844100"/>
                        <a:ext cx="2127250" cy="501650"/>
                      </a:xfrm>
                      <a:prstGeom prst="rect">
                        <a:avLst/>
                      </a:prstGeom>
                      <a:noFill/>
                      <a:extLst/>
                    </p:spPr>
                  </p:pic>
                </p:oleObj>
              </mc:Fallback>
            </mc:AlternateContent>
          </a:graphicData>
        </a:graphic>
      </p:graphicFrame>
      <p:graphicFrame>
        <p:nvGraphicFramePr>
          <p:cNvPr id="14" name="Object 12"/>
          <p:cNvGraphicFramePr>
            <a:graphicFrameLocks noChangeAspect="1"/>
          </p:cNvGraphicFramePr>
          <p:nvPr>
            <p:extLst>
              <p:ext uri="{D42A27DB-BD31-4B8C-83A1-F6EECF244321}">
                <p14:modId xmlns:p14="http://schemas.microsoft.com/office/powerpoint/2010/main" val="3170664394"/>
              </p:ext>
            </p:extLst>
          </p:nvPr>
        </p:nvGraphicFramePr>
        <p:xfrm>
          <a:off x="5036788" y="2634019"/>
          <a:ext cx="3267075" cy="560387"/>
        </p:xfrm>
        <a:graphic>
          <a:graphicData uri="http://schemas.openxmlformats.org/presentationml/2006/ole">
            <mc:AlternateContent xmlns:mc="http://schemas.openxmlformats.org/markup-compatibility/2006">
              <mc:Choice xmlns:v="urn:schemas-microsoft-com:vml" Requires="v">
                <p:oleObj spid="_x0000_s177507" name="方程式" r:id="rId5" imgW="1396800" imgH="241200" progId="Equation.3">
                  <p:embed/>
                </p:oleObj>
              </mc:Choice>
              <mc:Fallback>
                <p:oleObj name="方程式" r:id="rId5" imgW="1396800" imgH="241200" progId="Equation.3">
                  <p:embed/>
                  <p:pic>
                    <p:nvPicPr>
                      <p:cNvPr id="0" name=""/>
                      <p:cNvPicPr>
                        <a:picLocks noChangeAspect="1" noChangeArrowheads="1"/>
                      </p:cNvPicPr>
                      <p:nvPr/>
                    </p:nvPicPr>
                    <p:blipFill>
                      <a:blip r:embed="rId6"/>
                      <a:srcRect/>
                      <a:stretch>
                        <a:fillRect/>
                      </a:stretch>
                    </p:blipFill>
                    <p:spPr bwMode="auto">
                      <a:xfrm>
                        <a:off x="5036788" y="2634019"/>
                        <a:ext cx="3267075" cy="560387"/>
                      </a:xfrm>
                      <a:prstGeom prst="rect">
                        <a:avLst/>
                      </a:prstGeom>
                      <a:noFill/>
                      <a:extLst/>
                    </p:spPr>
                  </p:pic>
                </p:oleObj>
              </mc:Fallback>
            </mc:AlternateContent>
          </a:graphicData>
        </a:graphic>
      </p:graphicFrame>
      <p:graphicFrame>
        <p:nvGraphicFramePr>
          <p:cNvPr id="16" name="Object 12"/>
          <p:cNvGraphicFramePr>
            <a:graphicFrameLocks noChangeAspect="1"/>
          </p:cNvGraphicFramePr>
          <p:nvPr>
            <p:extLst/>
          </p:nvPr>
        </p:nvGraphicFramePr>
        <p:xfrm>
          <a:off x="5033465" y="1588650"/>
          <a:ext cx="3041650" cy="1111250"/>
        </p:xfrm>
        <a:graphic>
          <a:graphicData uri="http://schemas.openxmlformats.org/presentationml/2006/ole">
            <mc:AlternateContent xmlns:mc="http://schemas.openxmlformats.org/markup-compatibility/2006">
              <mc:Choice xmlns:v="urn:schemas-microsoft-com:vml" Requires="v">
                <p:oleObj spid="_x0000_s177508" name="方程式" r:id="rId7" imgW="1244520" imgH="457200" progId="Equation.3">
                  <p:embed/>
                </p:oleObj>
              </mc:Choice>
              <mc:Fallback>
                <p:oleObj name="方程式" r:id="rId7" imgW="1244520" imgH="457200" progId="Equation.3">
                  <p:embed/>
                  <p:pic>
                    <p:nvPicPr>
                      <p:cNvPr id="0" name=""/>
                      <p:cNvPicPr>
                        <a:picLocks noChangeAspect="1" noChangeArrowheads="1"/>
                      </p:cNvPicPr>
                      <p:nvPr/>
                    </p:nvPicPr>
                    <p:blipFill>
                      <a:blip r:embed="rId8"/>
                      <a:srcRect/>
                      <a:stretch>
                        <a:fillRect/>
                      </a:stretch>
                    </p:blipFill>
                    <p:spPr bwMode="auto">
                      <a:xfrm>
                        <a:off x="5033465" y="1588650"/>
                        <a:ext cx="3041650" cy="1111250"/>
                      </a:xfrm>
                      <a:prstGeom prst="rect">
                        <a:avLst/>
                      </a:prstGeom>
                      <a:noFill/>
                      <a:extLst/>
                    </p:spPr>
                  </p:pic>
                </p:oleObj>
              </mc:Fallback>
            </mc:AlternateContent>
          </a:graphicData>
        </a:graphic>
      </p:graphicFrame>
      <p:cxnSp>
        <p:nvCxnSpPr>
          <p:cNvPr id="17" name="直線單箭頭接點 16"/>
          <p:cNvCxnSpPr/>
          <p:nvPr/>
        </p:nvCxnSpPr>
        <p:spPr>
          <a:xfrm>
            <a:off x="3204578" y="2144275"/>
            <a:ext cx="1828887" cy="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pic>
        <p:nvPicPr>
          <p:cNvPr id="19" name="Picture 2" descr="http://www.etruriawifi.net/portals/0/Images/Email.jpg"/>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1200850" y="5000701"/>
            <a:ext cx="1179871" cy="1179872"/>
          </a:xfrm>
          <a:prstGeom prst="rect">
            <a:avLst/>
          </a:prstGeom>
          <a:noFill/>
          <a:extLst>
            <a:ext uri="{909E8E84-426E-40DD-AFC4-6F175D3DCCD1}">
              <a14:hiddenFill xmlns:a14="http://schemas.microsoft.com/office/drawing/2010/main">
                <a:solidFill>
                  <a:srgbClr val="FFFFFF"/>
                </a:solidFill>
              </a14:hiddenFill>
            </a:ext>
          </a:extLst>
        </p:spPr>
      </p:pic>
      <p:sp>
        <p:nvSpPr>
          <p:cNvPr id="21" name="文字方塊 20"/>
          <p:cNvSpPr txBox="1"/>
          <p:nvPr/>
        </p:nvSpPr>
        <p:spPr>
          <a:xfrm>
            <a:off x="2436992" y="4805807"/>
            <a:ext cx="2500846" cy="1569660"/>
          </a:xfrm>
          <a:prstGeom prst="rect">
            <a:avLst/>
          </a:prstGeom>
          <a:solidFill>
            <a:schemeClr val="accent2">
              <a:lumMod val="20000"/>
              <a:lumOff val="80000"/>
            </a:schemeClr>
          </a:solidFill>
          <a:ln w="38100">
            <a:solidFill>
              <a:srgbClr val="FF0000"/>
            </a:solidFill>
          </a:ln>
        </p:spPr>
        <p:txBody>
          <a:bodyPr wrap="square" rtlCol="0">
            <a:spAutoFit/>
          </a:bodyPr>
          <a:lstStyle/>
          <a:p>
            <a:r>
              <a:rPr lang="en-US" altLang="zh-TW" sz="2400" dirty="0" smtClean="0"/>
              <a:t>t</a:t>
            </a:r>
            <a:r>
              <a:rPr lang="en-US" altLang="zh-TW" sz="2400" baseline="-25000" dirty="0" smtClean="0"/>
              <a:t>1 </a:t>
            </a:r>
            <a:r>
              <a:rPr lang="en-US" altLang="zh-TW" sz="2400" dirty="0" smtClean="0"/>
              <a:t>appears 3 times </a:t>
            </a:r>
          </a:p>
          <a:p>
            <a:r>
              <a:rPr lang="en-US" altLang="zh-TW" sz="2400" dirty="0" smtClean="0"/>
              <a:t>t</a:t>
            </a:r>
            <a:r>
              <a:rPr lang="en-US" altLang="zh-TW" sz="2400" baseline="-25000" dirty="0" smtClean="0"/>
              <a:t>2 </a:t>
            </a:r>
            <a:r>
              <a:rPr lang="en-US" altLang="zh-TW" sz="2400" dirty="0" smtClean="0"/>
              <a:t>appears 0 time </a:t>
            </a:r>
          </a:p>
          <a:p>
            <a:r>
              <a:rPr lang="en-US" altLang="zh-TW" sz="2400" dirty="0" smtClean="0"/>
              <a:t>… </a:t>
            </a:r>
          </a:p>
          <a:p>
            <a:r>
              <a:rPr lang="en-US" altLang="zh-TW" sz="2400" dirty="0" err="1" smtClean="0"/>
              <a:t>t</a:t>
            </a:r>
            <a:r>
              <a:rPr lang="en-US" altLang="zh-TW" sz="2400" baseline="-25000" dirty="0" err="1" smtClean="0"/>
              <a:t>N</a:t>
            </a:r>
            <a:r>
              <a:rPr lang="en-US" altLang="zh-TW" sz="2400" baseline="-25000" dirty="0" smtClean="0"/>
              <a:t> </a:t>
            </a:r>
            <a:r>
              <a:rPr lang="en-US" altLang="zh-TW" sz="2400" dirty="0" smtClean="0"/>
              <a:t>appears 1 time</a:t>
            </a:r>
            <a:endParaRPr lang="zh-TW" altLang="en-US" sz="2400" dirty="0"/>
          </a:p>
        </p:txBody>
      </p:sp>
      <p:sp>
        <p:nvSpPr>
          <p:cNvPr id="24" name="向右箭號 23"/>
          <p:cNvSpPr/>
          <p:nvPr/>
        </p:nvSpPr>
        <p:spPr>
          <a:xfrm>
            <a:off x="5033465" y="5299320"/>
            <a:ext cx="1328455" cy="50225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5" name="矩形 24"/>
          <p:cNvSpPr/>
          <p:nvPr/>
        </p:nvSpPr>
        <p:spPr>
          <a:xfrm>
            <a:off x="1021312" y="5308700"/>
            <a:ext cx="340158" cy="523220"/>
          </a:xfrm>
          <a:prstGeom prst="rect">
            <a:avLst/>
          </a:prstGeom>
        </p:spPr>
        <p:txBody>
          <a:bodyPr wrap="none">
            <a:spAutoFit/>
          </a:bodyPr>
          <a:lstStyle/>
          <a:p>
            <a:r>
              <a:rPr lang="en-US" altLang="zh-TW" sz="2800" dirty="0" smtClean="0"/>
              <a:t>x</a:t>
            </a:r>
            <a:endParaRPr lang="zh-TW" altLang="en-US" sz="2400" baseline="30000" dirty="0"/>
          </a:p>
        </p:txBody>
      </p:sp>
      <p:graphicFrame>
        <p:nvGraphicFramePr>
          <p:cNvPr id="26" name="Object 12"/>
          <p:cNvGraphicFramePr>
            <a:graphicFrameLocks noChangeAspect="1"/>
          </p:cNvGraphicFramePr>
          <p:nvPr>
            <p:extLst/>
          </p:nvPr>
        </p:nvGraphicFramePr>
        <p:xfrm>
          <a:off x="6409789" y="4268488"/>
          <a:ext cx="2109788" cy="2241550"/>
        </p:xfrm>
        <a:graphic>
          <a:graphicData uri="http://schemas.openxmlformats.org/presentationml/2006/ole">
            <mc:AlternateContent xmlns:mc="http://schemas.openxmlformats.org/markup-compatibility/2006">
              <mc:Choice xmlns:v="urn:schemas-microsoft-com:vml" Requires="v">
                <p:oleObj spid="_x0000_s177509" name="方程式" r:id="rId10" imgW="901440" imgH="965160" progId="Equation.3">
                  <p:embed/>
                </p:oleObj>
              </mc:Choice>
              <mc:Fallback>
                <p:oleObj name="方程式" r:id="rId10" imgW="901440" imgH="965160" progId="Equation.3">
                  <p:embed/>
                  <p:pic>
                    <p:nvPicPr>
                      <p:cNvPr id="0" name=""/>
                      <p:cNvPicPr>
                        <a:picLocks noChangeAspect="1" noChangeArrowheads="1"/>
                      </p:cNvPicPr>
                      <p:nvPr/>
                    </p:nvPicPr>
                    <p:blipFill>
                      <a:blip r:embed="rId11"/>
                      <a:srcRect/>
                      <a:stretch>
                        <a:fillRect/>
                      </a:stretch>
                    </p:blipFill>
                    <p:spPr bwMode="auto">
                      <a:xfrm>
                        <a:off x="6409789" y="4268488"/>
                        <a:ext cx="2109788" cy="2241550"/>
                      </a:xfrm>
                      <a:prstGeom prst="rect">
                        <a:avLst/>
                      </a:prstGeom>
                      <a:noFill/>
                      <a:extLst/>
                    </p:spPr>
                  </p:pic>
                </p:oleObj>
              </mc:Fallback>
            </mc:AlternateContent>
          </a:graphicData>
        </a:graphic>
      </p:graphicFrame>
      <p:sp>
        <p:nvSpPr>
          <p:cNvPr id="27" name="文字方塊 26"/>
          <p:cNvSpPr txBox="1"/>
          <p:nvPr/>
        </p:nvSpPr>
        <p:spPr>
          <a:xfrm>
            <a:off x="217562" y="4209571"/>
            <a:ext cx="7166030" cy="461665"/>
          </a:xfrm>
          <a:prstGeom prst="rect">
            <a:avLst/>
          </a:prstGeom>
          <a:noFill/>
        </p:spPr>
        <p:txBody>
          <a:bodyPr wrap="square" rtlCol="0">
            <a:spAutoFit/>
          </a:bodyPr>
          <a:lstStyle/>
          <a:p>
            <a:pPr marL="342900" indent="-342900">
              <a:buFont typeface="Wingdings" panose="05000000000000000000" pitchFamily="2" charset="2"/>
              <a:buChar char="Ø"/>
            </a:pPr>
            <a:r>
              <a:rPr lang="en-US" altLang="zh-TW" sz="2400" dirty="0" smtClean="0"/>
              <a:t>The probability to be spam p is always 1 or 0.</a:t>
            </a:r>
            <a:endParaRPr lang="zh-TW" altLang="en-US" sz="2400" dirty="0"/>
          </a:p>
        </p:txBody>
      </p:sp>
    </p:spTree>
    <p:extLst>
      <p:ext uri="{BB962C8B-B14F-4D97-AF65-F5344CB8AC3E}">
        <p14:creationId xmlns:p14="http://schemas.microsoft.com/office/powerpoint/2010/main" val="31568813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5"/>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4"/>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1" grpId="0" animBg="1"/>
      <p:bldP spid="24" grpId="0" animBg="1"/>
      <p:bldP spid="25" grpId="0"/>
      <p:bldP spid="27"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t>Logistic Regression</a:t>
            </a:r>
            <a:endParaRPr lang="zh-TW" altLang="en-US" dirty="0"/>
          </a:p>
        </p:txBody>
      </p:sp>
      <p:graphicFrame>
        <p:nvGraphicFramePr>
          <p:cNvPr id="15" name="Object 12"/>
          <p:cNvGraphicFramePr>
            <a:graphicFrameLocks noChangeAspect="1"/>
          </p:cNvGraphicFramePr>
          <p:nvPr>
            <p:extLst/>
          </p:nvPr>
        </p:nvGraphicFramePr>
        <p:xfrm>
          <a:off x="291998" y="1887026"/>
          <a:ext cx="2127250" cy="503238"/>
        </p:xfrm>
        <a:graphic>
          <a:graphicData uri="http://schemas.openxmlformats.org/presentationml/2006/ole">
            <mc:AlternateContent xmlns:mc="http://schemas.openxmlformats.org/markup-compatibility/2006">
              <mc:Choice xmlns:v="urn:schemas-microsoft-com:vml" Requires="v">
                <p:oleObj spid="_x0000_s253974" name="方程式" r:id="rId3" imgW="749160" imgH="177480" progId="Equation.3">
                  <p:embed/>
                </p:oleObj>
              </mc:Choice>
              <mc:Fallback>
                <p:oleObj name="方程式" r:id="rId3" imgW="749160" imgH="177480" progId="Equation.3">
                  <p:embed/>
                  <p:pic>
                    <p:nvPicPr>
                      <p:cNvPr id="0" name=""/>
                      <p:cNvPicPr>
                        <a:picLocks noChangeAspect="1" noChangeArrowheads="1"/>
                      </p:cNvPicPr>
                      <p:nvPr/>
                    </p:nvPicPr>
                    <p:blipFill>
                      <a:blip r:embed="rId4"/>
                      <a:srcRect/>
                      <a:stretch>
                        <a:fillRect/>
                      </a:stretch>
                    </p:blipFill>
                    <p:spPr bwMode="auto">
                      <a:xfrm>
                        <a:off x="291998" y="1887026"/>
                        <a:ext cx="2127250" cy="503238"/>
                      </a:xfrm>
                      <a:prstGeom prst="rect">
                        <a:avLst/>
                      </a:prstGeom>
                      <a:noFill/>
                      <a:extLst/>
                    </p:spPr>
                  </p:pic>
                </p:oleObj>
              </mc:Fallback>
            </mc:AlternateContent>
          </a:graphicData>
        </a:graphic>
      </p:graphicFrame>
      <p:graphicFrame>
        <p:nvGraphicFramePr>
          <p:cNvPr id="18" name="Object 12"/>
          <p:cNvGraphicFramePr>
            <a:graphicFrameLocks noChangeAspect="1"/>
          </p:cNvGraphicFramePr>
          <p:nvPr>
            <p:extLst/>
          </p:nvPr>
        </p:nvGraphicFramePr>
        <p:xfrm>
          <a:off x="312738" y="2948857"/>
          <a:ext cx="1839912" cy="573087"/>
        </p:xfrm>
        <a:graphic>
          <a:graphicData uri="http://schemas.openxmlformats.org/presentationml/2006/ole">
            <mc:AlternateContent xmlns:mc="http://schemas.openxmlformats.org/markup-compatibility/2006">
              <mc:Choice xmlns:v="urn:schemas-microsoft-com:vml" Requires="v">
                <p:oleObj spid="_x0000_s253975" name="方程式" r:id="rId5" imgW="647640" imgH="203040" progId="Equation.3">
                  <p:embed/>
                </p:oleObj>
              </mc:Choice>
              <mc:Fallback>
                <p:oleObj name="方程式" r:id="rId5" imgW="647640" imgH="203040" progId="Equation.3">
                  <p:embed/>
                  <p:pic>
                    <p:nvPicPr>
                      <p:cNvPr id="0" name=""/>
                      <p:cNvPicPr>
                        <a:picLocks noChangeAspect="1" noChangeArrowheads="1"/>
                      </p:cNvPicPr>
                      <p:nvPr/>
                    </p:nvPicPr>
                    <p:blipFill>
                      <a:blip r:embed="rId6"/>
                      <a:srcRect/>
                      <a:stretch>
                        <a:fillRect/>
                      </a:stretch>
                    </p:blipFill>
                    <p:spPr bwMode="auto">
                      <a:xfrm>
                        <a:off x="312738" y="2948857"/>
                        <a:ext cx="1839912" cy="573087"/>
                      </a:xfrm>
                      <a:prstGeom prst="rect">
                        <a:avLst/>
                      </a:prstGeom>
                      <a:noFill/>
                      <a:extLst/>
                    </p:spPr>
                  </p:pic>
                </p:oleObj>
              </mc:Fallback>
            </mc:AlternateContent>
          </a:graphicData>
        </a:graphic>
      </p:graphicFrame>
      <p:graphicFrame>
        <p:nvGraphicFramePr>
          <p:cNvPr id="20" name="Object 12"/>
          <p:cNvGraphicFramePr>
            <a:graphicFrameLocks noChangeAspect="1"/>
          </p:cNvGraphicFramePr>
          <p:nvPr>
            <p:extLst/>
          </p:nvPr>
        </p:nvGraphicFramePr>
        <p:xfrm>
          <a:off x="330778" y="3692124"/>
          <a:ext cx="3533775" cy="1112838"/>
        </p:xfrm>
        <a:graphic>
          <a:graphicData uri="http://schemas.openxmlformats.org/presentationml/2006/ole">
            <mc:AlternateContent xmlns:mc="http://schemas.openxmlformats.org/markup-compatibility/2006">
              <mc:Choice xmlns:v="urn:schemas-microsoft-com:vml" Requires="v">
                <p:oleObj spid="_x0000_s253976" name="方程式" r:id="rId7" imgW="1244520" imgH="393480" progId="Equation.3">
                  <p:embed/>
                </p:oleObj>
              </mc:Choice>
              <mc:Fallback>
                <p:oleObj name="方程式" r:id="rId7" imgW="1244520" imgH="393480" progId="Equation.3">
                  <p:embed/>
                  <p:pic>
                    <p:nvPicPr>
                      <p:cNvPr id="0" name=""/>
                      <p:cNvPicPr>
                        <a:picLocks noChangeAspect="1" noChangeArrowheads="1"/>
                      </p:cNvPicPr>
                      <p:nvPr/>
                    </p:nvPicPr>
                    <p:blipFill>
                      <a:blip r:embed="rId8"/>
                      <a:srcRect/>
                      <a:stretch>
                        <a:fillRect/>
                      </a:stretch>
                    </p:blipFill>
                    <p:spPr bwMode="auto">
                      <a:xfrm>
                        <a:off x="330778" y="3692124"/>
                        <a:ext cx="3533775" cy="1112838"/>
                      </a:xfrm>
                      <a:prstGeom prst="rect">
                        <a:avLst/>
                      </a:prstGeom>
                      <a:noFill/>
                      <a:extLst/>
                    </p:spPr>
                  </p:pic>
                </p:oleObj>
              </mc:Fallback>
            </mc:AlternateContent>
          </a:graphicData>
        </a:graphic>
      </p:graphicFrame>
      <p:graphicFrame>
        <p:nvGraphicFramePr>
          <p:cNvPr id="25" name="Object 12"/>
          <p:cNvGraphicFramePr>
            <a:graphicFrameLocks noChangeAspect="1"/>
          </p:cNvGraphicFramePr>
          <p:nvPr>
            <p:extLst/>
          </p:nvPr>
        </p:nvGraphicFramePr>
        <p:xfrm>
          <a:off x="3773656" y="1526383"/>
          <a:ext cx="1766887" cy="1292225"/>
        </p:xfrm>
        <a:graphic>
          <a:graphicData uri="http://schemas.openxmlformats.org/presentationml/2006/ole">
            <mc:AlternateContent xmlns:mc="http://schemas.openxmlformats.org/markup-compatibility/2006">
              <mc:Choice xmlns:v="urn:schemas-microsoft-com:vml" Requires="v">
                <p:oleObj spid="_x0000_s253977" name="方程式" r:id="rId9" imgW="622080" imgH="457200" progId="Equation.3">
                  <p:embed/>
                </p:oleObj>
              </mc:Choice>
              <mc:Fallback>
                <p:oleObj name="方程式" r:id="rId9" imgW="622080" imgH="457200" progId="Equation.3">
                  <p:embed/>
                  <p:pic>
                    <p:nvPicPr>
                      <p:cNvPr id="0" name=""/>
                      <p:cNvPicPr>
                        <a:picLocks noChangeAspect="1" noChangeArrowheads="1"/>
                      </p:cNvPicPr>
                      <p:nvPr/>
                    </p:nvPicPr>
                    <p:blipFill>
                      <a:blip r:embed="rId10"/>
                      <a:srcRect/>
                      <a:stretch>
                        <a:fillRect/>
                      </a:stretch>
                    </p:blipFill>
                    <p:spPr bwMode="auto">
                      <a:xfrm>
                        <a:off x="3773656" y="1526383"/>
                        <a:ext cx="1766887" cy="1292225"/>
                      </a:xfrm>
                      <a:prstGeom prst="rect">
                        <a:avLst/>
                      </a:prstGeom>
                      <a:noFill/>
                      <a:extLst/>
                    </p:spPr>
                  </p:pic>
                </p:oleObj>
              </mc:Fallback>
            </mc:AlternateContent>
          </a:graphicData>
        </a:graphic>
      </p:graphicFrame>
      <p:graphicFrame>
        <p:nvGraphicFramePr>
          <p:cNvPr id="26" name="Object 12"/>
          <p:cNvGraphicFramePr>
            <a:graphicFrameLocks noChangeAspect="1"/>
          </p:cNvGraphicFramePr>
          <p:nvPr>
            <p:extLst/>
          </p:nvPr>
        </p:nvGraphicFramePr>
        <p:xfrm>
          <a:off x="4191054" y="2639718"/>
          <a:ext cx="1009650" cy="1184275"/>
        </p:xfrm>
        <a:graphic>
          <a:graphicData uri="http://schemas.openxmlformats.org/presentationml/2006/ole">
            <mc:AlternateContent xmlns:mc="http://schemas.openxmlformats.org/markup-compatibility/2006">
              <mc:Choice xmlns:v="urn:schemas-microsoft-com:vml" Requires="v">
                <p:oleObj spid="_x0000_s253978" name="方程式" r:id="rId11" imgW="355320" imgH="419040" progId="Equation.3">
                  <p:embed/>
                </p:oleObj>
              </mc:Choice>
              <mc:Fallback>
                <p:oleObj name="方程式" r:id="rId11" imgW="355320" imgH="419040" progId="Equation.3">
                  <p:embed/>
                  <p:pic>
                    <p:nvPicPr>
                      <p:cNvPr id="0" name=""/>
                      <p:cNvPicPr>
                        <a:picLocks noChangeAspect="1" noChangeArrowheads="1"/>
                      </p:cNvPicPr>
                      <p:nvPr/>
                    </p:nvPicPr>
                    <p:blipFill>
                      <a:blip r:embed="rId12"/>
                      <a:srcRect/>
                      <a:stretch>
                        <a:fillRect/>
                      </a:stretch>
                    </p:blipFill>
                    <p:spPr bwMode="auto">
                      <a:xfrm>
                        <a:off x="4191054" y="2639718"/>
                        <a:ext cx="1009650" cy="1184275"/>
                      </a:xfrm>
                      <a:prstGeom prst="rect">
                        <a:avLst/>
                      </a:prstGeom>
                      <a:noFill/>
                      <a:extLst/>
                    </p:spPr>
                  </p:pic>
                </p:oleObj>
              </mc:Fallback>
            </mc:AlternateContent>
          </a:graphicData>
        </a:graphic>
      </p:graphicFrame>
      <p:graphicFrame>
        <p:nvGraphicFramePr>
          <p:cNvPr id="27" name="Object 12"/>
          <p:cNvGraphicFramePr>
            <a:graphicFrameLocks noChangeAspect="1"/>
          </p:cNvGraphicFramePr>
          <p:nvPr>
            <p:extLst/>
          </p:nvPr>
        </p:nvGraphicFramePr>
        <p:xfrm>
          <a:off x="4695879" y="4048430"/>
          <a:ext cx="431800" cy="466725"/>
        </p:xfrm>
        <a:graphic>
          <a:graphicData uri="http://schemas.openxmlformats.org/presentationml/2006/ole">
            <mc:AlternateContent xmlns:mc="http://schemas.openxmlformats.org/markup-compatibility/2006">
              <mc:Choice xmlns:v="urn:schemas-microsoft-com:vml" Requires="v">
                <p:oleObj spid="_x0000_s253979" name="方程式" r:id="rId13" imgW="152280" imgH="164880" progId="Equation.3">
                  <p:embed/>
                </p:oleObj>
              </mc:Choice>
              <mc:Fallback>
                <p:oleObj name="方程式" r:id="rId13" imgW="152280" imgH="164880" progId="Equation.3">
                  <p:embed/>
                  <p:pic>
                    <p:nvPicPr>
                      <p:cNvPr id="0" name=""/>
                      <p:cNvPicPr>
                        <a:picLocks noChangeAspect="1" noChangeArrowheads="1"/>
                      </p:cNvPicPr>
                      <p:nvPr/>
                    </p:nvPicPr>
                    <p:blipFill>
                      <a:blip r:embed="rId14"/>
                      <a:srcRect/>
                      <a:stretch>
                        <a:fillRect/>
                      </a:stretch>
                    </p:blipFill>
                    <p:spPr bwMode="auto">
                      <a:xfrm>
                        <a:off x="4695879" y="4048430"/>
                        <a:ext cx="431800" cy="466725"/>
                      </a:xfrm>
                      <a:prstGeom prst="rect">
                        <a:avLst/>
                      </a:prstGeom>
                      <a:noFill/>
                      <a:extLst/>
                    </p:spPr>
                  </p:pic>
                </p:oleObj>
              </mc:Fallback>
            </mc:AlternateContent>
          </a:graphicData>
        </a:graphic>
      </p:graphicFrame>
      <p:graphicFrame>
        <p:nvGraphicFramePr>
          <p:cNvPr id="28" name="Object 12"/>
          <p:cNvGraphicFramePr>
            <a:graphicFrameLocks noChangeAspect="1"/>
          </p:cNvGraphicFramePr>
          <p:nvPr>
            <p:extLst/>
          </p:nvPr>
        </p:nvGraphicFramePr>
        <p:xfrm>
          <a:off x="6010881" y="963798"/>
          <a:ext cx="1803400" cy="1184275"/>
        </p:xfrm>
        <a:graphic>
          <a:graphicData uri="http://schemas.openxmlformats.org/presentationml/2006/ole">
            <mc:AlternateContent xmlns:mc="http://schemas.openxmlformats.org/markup-compatibility/2006">
              <mc:Choice xmlns:v="urn:schemas-microsoft-com:vml" Requires="v">
                <p:oleObj spid="_x0000_s253980" name="方程式" r:id="rId15" imgW="634680" imgH="419040" progId="Equation.3">
                  <p:embed/>
                </p:oleObj>
              </mc:Choice>
              <mc:Fallback>
                <p:oleObj name="方程式" r:id="rId15" imgW="634680" imgH="419040" progId="Equation.3">
                  <p:embed/>
                  <p:pic>
                    <p:nvPicPr>
                      <p:cNvPr id="0" name=""/>
                      <p:cNvPicPr>
                        <a:picLocks noChangeAspect="1" noChangeArrowheads="1"/>
                      </p:cNvPicPr>
                      <p:nvPr/>
                    </p:nvPicPr>
                    <p:blipFill>
                      <a:blip r:embed="rId16"/>
                      <a:srcRect/>
                      <a:stretch>
                        <a:fillRect/>
                      </a:stretch>
                    </p:blipFill>
                    <p:spPr bwMode="auto">
                      <a:xfrm>
                        <a:off x="6010881" y="963798"/>
                        <a:ext cx="1803400" cy="1184275"/>
                      </a:xfrm>
                      <a:prstGeom prst="rect">
                        <a:avLst/>
                      </a:prstGeom>
                      <a:noFill/>
                      <a:extLst/>
                    </p:spPr>
                  </p:pic>
                </p:oleObj>
              </mc:Fallback>
            </mc:AlternateContent>
          </a:graphicData>
        </a:graphic>
      </p:graphicFrame>
      <p:graphicFrame>
        <p:nvGraphicFramePr>
          <p:cNvPr id="29" name="Object 12"/>
          <p:cNvGraphicFramePr>
            <a:graphicFrameLocks noChangeAspect="1"/>
          </p:cNvGraphicFramePr>
          <p:nvPr>
            <p:extLst/>
          </p:nvPr>
        </p:nvGraphicFramePr>
        <p:xfrm>
          <a:off x="6010881" y="2422827"/>
          <a:ext cx="2271713" cy="646112"/>
        </p:xfrm>
        <a:graphic>
          <a:graphicData uri="http://schemas.openxmlformats.org/presentationml/2006/ole">
            <mc:AlternateContent xmlns:mc="http://schemas.openxmlformats.org/markup-compatibility/2006">
              <mc:Choice xmlns:v="urn:schemas-microsoft-com:vml" Requires="v">
                <p:oleObj spid="_x0000_s253981" name="方程式" r:id="rId17" imgW="799920" imgH="228600" progId="Equation.3">
                  <p:embed/>
                </p:oleObj>
              </mc:Choice>
              <mc:Fallback>
                <p:oleObj name="方程式" r:id="rId17" imgW="799920" imgH="228600" progId="Equation.3">
                  <p:embed/>
                  <p:pic>
                    <p:nvPicPr>
                      <p:cNvPr id="0" name=""/>
                      <p:cNvPicPr>
                        <a:picLocks noChangeAspect="1" noChangeArrowheads="1"/>
                      </p:cNvPicPr>
                      <p:nvPr/>
                    </p:nvPicPr>
                    <p:blipFill>
                      <a:blip r:embed="rId18"/>
                      <a:srcRect/>
                      <a:stretch>
                        <a:fillRect/>
                      </a:stretch>
                    </p:blipFill>
                    <p:spPr bwMode="auto">
                      <a:xfrm>
                        <a:off x="6010881" y="2422827"/>
                        <a:ext cx="2271713" cy="646112"/>
                      </a:xfrm>
                      <a:prstGeom prst="rect">
                        <a:avLst/>
                      </a:prstGeom>
                      <a:noFill/>
                      <a:extLst/>
                    </p:spPr>
                  </p:pic>
                </p:oleObj>
              </mc:Fallback>
            </mc:AlternateContent>
          </a:graphicData>
        </a:graphic>
      </p:graphicFrame>
      <p:graphicFrame>
        <p:nvGraphicFramePr>
          <p:cNvPr id="30" name="Object 12"/>
          <p:cNvGraphicFramePr>
            <a:graphicFrameLocks noChangeAspect="1"/>
          </p:cNvGraphicFramePr>
          <p:nvPr>
            <p:extLst/>
          </p:nvPr>
        </p:nvGraphicFramePr>
        <p:xfrm>
          <a:off x="6029137" y="3391785"/>
          <a:ext cx="2235200" cy="646112"/>
        </p:xfrm>
        <a:graphic>
          <a:graphicData uri="http://schemas.openxmlformats.org/presentationml/2006/ole">
            <mc:AlternateContent xmlns:mc="http://schemas.openxmlformats.org/markup-compatibility/2006">
              <mc:Choice xmlns:v="urn:schemas-microsoft-com:vml" Requires="v">
                <p:oleObj spid="_x0000_s253982" name="方程式" r:id="rId19" imgW="787320" imgH="228600" progId="Equation.3">
                  <p:embed/>
                </p:oleObj>
              </mc:Choice>
              <mc:Fallback>
                <p:oleObj name="方程式" r:id="rId19" imgW="787320" imgH="228600" progId="Equation.3">
                  <p:embed/>
                  <p:pic>
                    <p:nvPicPr>
                      <p:cNvPr id="0" name=""/>
                      <p:cNvPicPr>
                        <a:picLocks noChangeAspect="1" noChangeArrowheads="1"/>
                      </p:cNvPicPr>
                      <p:nvPr/>
                    </p:nvPicPr>
                    <p:blipFill>
                      <a:blip r:embed="rId20"/>
                      <a:srcRect/>
                      <a:stretch>
                        <a:fillRect/>
                      </a:stretch>
                    </p:blipFill>
                    <p:spPr bwMode="auto">
                      <a:xfrm>
                        <a:off x="6029137" y="3391785"/>
                        <a:ext cx="2235200" cy="646112"/>
                      </a:xfrm>
                      <a:prstGeom prst="rect">
                        <a:avLst/>
                      </a:prstGeom>
                      <a:noFill/>
                      <a:extLst/>
                    </p:spPr>
                  </p:pic>
                </p:oleObj>
              </mc:Fallback>
            </mc:AlternateContent>
          </a:graphicData>
        </a:graphic>
      </p:graphicFrame>
      <p:graphicFrame>
        <p:nvGraphicFramePr>
          <p:cNvPr id="31" name="Object 12"/>
          <p:cNvGraphicFramePr>
            <a:graphicFrameLocks noChangeAspect="1"/>
          </p:cNvGraphicFramePr>
          <p:nvPr>
            <p:extLst/>
          </p:nvPr>
        </p:nvGraphicFramePr>
        <p:xfrm>
          <a:off x="6010881" y="4322930"/>
          <a:ext cx="2344738" cy="646113"/>
        </p:xfrm>
        <a:graphic>
          <a:graphicData uri="http://schemas.openxmlformats.org/presentationml/2006/ole">
            <mc:AlternateContent xmlns:mc="http://schemas.openxmlformats.org/markup-compatibility/2006">
              <mc:Choice xmlns:v="urn:schemas-microsoft-com:vml" Requires="v">
                <p:oleObj spid="_x0000_s253983" name="方程式" r:id="rId21" imgW="825480" imgH="228600" progId="Equation.3">
                  <p:embed/>
                </p:oleObj>
              </mc:Choice>
              <mc:Fallback>
                <p:oleObj name="方程式" r:id="rId21" imgW="825480" imgH="228600" progId="Equation.3">
                  <p:embed/>
                  <p:pic>
                    <p:nvPicPr>
                      <p:cNvPr id="0" name=""/>
                      <p:cNvPicPr>
                        <a:picLocks noChangeAspect="1" noChangeArrowheads="1"/>
                      </p:cNvPicPr>
                      <p:nvPr/>
                    </p:nvPicPr>
                    <p:blipFill>
                      <a:blip r:embed="rId22"/>
                      <a:srcRect/>
                      <a:stretch>
                        <a:fillRect/>
                      </a:stretch>
                    </p:blipFill>
                    <p:spPr bwMode="auto">
                      <a:xfrm>
                        <a:off x="6010881" y="4322930"/>
                        <a:ext cx="2344738" cy="646113"/>
                      </a:xfrm>
                      <a:prstGeom prst="rect">
                        <a:avLst/>
                      </a:prstGeom>
                      <a:noFill/>
                      <a:extLst/>
                    </p:spPr>
                  </p:pic>
                </p:oleObj>
              </mc:Fallback>
            </mc:AlternateContent>
          </a:graphicData>
        </a:graphic>
      </p:graphicFrame>
      <p:graphicFrame>
        <p:nvGraphicFramePr>
          <p:cNvPr id="32" name="Object 12"/>
          <p:cNvGraphicFramePr>
            <a:graphicFrameLocks noChangeAspect="1"/>
          </p:cNvGraphicFramePr>
          <p:nvPr>
            <p:extLst/>
          </p:nvPr>
        </p:nvGraphicFramePr>
        <p:xfrm>
          <a:off x="5487800" y="5138509"/>
          <a:ext cx="3390900" cy="1184275"/>
        </p:xfrm>
        <a:graphic>
          <a:graphicData uri="http://schemas.openxmlformats.org/presentationml/2006/ole">
            <mc:AlternateContent xmlns:mc="http://schemas.openxmlformats.org/markup-compatibility/2006">
              <mc:Choice xmlns:v="urn:schemas-microsoft-com:vml" Requires="v">
                <p:oleObj spid="_x0000_s253984" name="方程式" r:id="rId23" imgW="1193760" imgH="419040" progId="Equation.3">
                  <p:embed/>
                </p:oleObj>
              </mc:Choice>
              <mc:Fallback>
                <p:oleObj name="方程式" r:id="rId23" imgW="1193760" imgH="419040" progId="Equation.3">
                  <p:embed/>
                  <p:pic>
                    <p:nvPicPr>
                      <p:cNvPr id="0" name=""/>
                      <p:cNvPicPr>
                        <a:picLocks noChangeAspect="1" noChangeArrowheads="1"/>
                      </p:cNvPicPr>
                      <p:nvPr/>
                    </p:nvPicPr>
                    <p:blipFill>
                      <a:blip r:embed="rId24"/>
                      <a:srcRect/>
                      <a:stretch>
                        <a:fillRect/>
                      </a:stretch>
                    </p:blipFill>
                    <p:spPr bwMode="auto">
                      <a:xfrm>
                        <a:off x="5487800" y="5138509"/>
                        <a:ext cx="3390900" cy="1184275"/>
                      </a:xfrm>
                      <a:prstGeom prst="rect">
                        <a:avLst/>
                      </a:prstGeom>
                      <a:noFill/>
                      <a:extLst/>
                    </p:spPr>
                  </p:pic>
                </p:oleObj>
              </mc:Fallback>
            </mc:AlternateContent>
          </a:graphicData>
        </a:graphic>
      </p:graphicFrame>
      <p:cxnSp>
        <p:nvCxnSpPr>
          <p:cNvPr id="33" name="直線單箭頭接點 32"/>
          <p:cNvCxnSpPr/>
          <p:nvPr/>
        </p:nvCxnSpPr>
        <p:spPr>
          <a:xfrm>
            <a:off x="2419248" y="2164720"/>
            <a:ext cx="1354408" cy="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4" name="直線單箭頭接點 33"/>
          <p:cNvCxnSpPr/>
          <p:nvPr/>
        </p:nvCxnSpPr>
        <p:spPr>
          <a:xfrm>
            <a:off x="2134178" y="3280343"/>
            <a:ext cx="1879830" cy="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5" name="直線單箭頭接點 34"/>
          <p:cNvCxnSpPr/>
          <p:nvPr/>
        </p:nvCxnSpPr>
        <p:spPr>
          <a:xfrm>
            <a:off x="3812436" y="4281793"/>
            <a:ext cx="816714" cy="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p:nvGrpSpPr>
          <p:cNvPr id="8" name="群組 7"/>
          <p:cNvGrpSpPr/>
          <p:nvPr/>
        </p:nvGrpSpPr>
        <p:grpSpPr>
          <a:xfrm>
            <a:off x="1355623" y="4825442"/>
            <a:ext cx="3592999" cy="1838325"/>
            <a:chOff x="1355623" y="4825442"/>
            <a:chExt cx="3592999" cy="1838325"/>
          </a:xfrm>
        </p:grpSpPr>
        <p:grpSp>
          <p:nvGrpSpPr>
            <p:cNvPr id="39" name="群組 38"/>
            <p:cNvGrpSpPr/>
            <p:nvPr/>
          </p:nvGrpSpPr>
          <p:grpSpPr>
            <a:xfrm>
              <a:off x="2376872" y="4825442"/>
              <a:ext cx="2571750" cy="1838325"/>
              <a:chOff x="4096343" y="4657321"/>
              <a:chExt cx="2571750" cy="1838325"/>
            </a:xfrm>
          </p:grpSpPr>
          <p:pic>
            <p:nvPicPr>
              <p:cNvPr id="40" name="圖片 39"/>
              <p:cNvPicPr>
                <a:picLocks noChangeAspect="1"/>
              </p:cNvPicPr>
              <p:nvPr/>
            </p:nvPicPr>
            <p:blipFill>
              <a:blip r:embed="rId25"/>
              <a:stretch>
                <a:fillRect/>
              </a:stretch>
            </p:blipFill>
            <p:spPr>
              <a:xfrm>
                <a:off x="4096343" y="4657321"/>
                <a:ext cx="2571750" cy="1838325"/>
              </a:xfrm>
              <a:prstGeom prst="rect">
                <a:avLst/>
              </a:prstGeom>
            </p:spPr>
          </p:pic>
          <p:graphicFrame>
            <p:nvGraphicFramePr>
              <p:cNvPr id="42" name="Object 12"/>
              <p:cNvGraphicFramePr>
                <a:graphicFrameLocks noChangeAspect="1"/>
              </p:cNvGraphicFramePr>
              <p:nvPr>
                <p:extLst/>
              </p:nvPr>
            </p:nvGraphicFramePr>
            <p:xfrm>
              <a:off x="6141879" y="5928143"/>
              <a:ext cx="352425" cy="350838"/>
            </p:xfrm>
            <a:graphic>
              <a:graphicData uri="http://schemas.openxmlformats.org/presentationml/2006/ole">
                <mc:AlternateContent xmlns:mc="http://schemas.openxmlformats.org/markup-compatibility/2006">
                  <mc:Choice xmlns:v="urn:schemas-microsoft-com:vml" Requires="v">
                    <p:oleObj spid="_x0000_s253985" name="方程式" r:id="rId26" imgW="126720" imgH="126720" progId="Equation.3">
                      <p:embed/>
                    </p:oleObj>
                  </mc:Choice>
                  <mc:Fallback>
                    <p:oleObj name="方程式" r:id="rId26" imgW="126720" imgH="126720" progId="Equation.3">
                      <p:embed/>
                      <p:pic>
                        <p:nvPicPr>
                          <p:cNvPr id="0" name=""/>
                          <p:cNvPicPr>
                            <a:picLocks noChangeAspect="1" noChangeArrowheads="1"/>
                          </p:cNvPicPr>
                          <p:nvPr/>
                        </p:nvPicPr>
                        <p:blipFill>
                          <a:blip r:embed="rId27"/>
                          <a:srcRect/>
                          <a:stretch>
                            <a:fillRect/>
                          </a:stretch>
                        </p:blipFill>
                        <p:spPr bwMode="auto">
                          <a:xfrm>
                            <a:off x="6141879" y="5928143"/>
                            <a:ext cx="352425" cy="350838"/>
                          </a:xfrm>
                          <a:prstGeom prst="rect">
                            <a:avLst/>
                          </a:prstGeom>
                          <a:noFill/>
                          <a:extLst/>
                        </p:spPr>
                      </p:pic>
                    </p:oleObj>
                  </mc:Fallback>
                </mc:AlternateContent>
              </a:graphicData>
            </a:graphic>
          </p:graphicFrame>
        </p:grpSp>
        <p:sp>
          <p:nvSpPr>
            <p:cNvPr id="7" name="文字方塊 6"/>
            <p:cNvSpPr txBox="1"/>
            <p:nvPr/>
          </p:nvSpPr>
          <p:spPr>
            <a:xfrm>
              <a:off x="1355623" y="5253592"/>
              <a:ext cx="1748222" cy="954107"/>
            </a:xfrm>
            <a:prstGeom prst="rect">
              <a:avLst/>
            </a:prstGeom>
            <a:noFill/>
          </p:spPr>
          <p:txBody>
            <a:bodyPr wrap="square" rtlCol="0">
              <a:spAutoFit/>
            </a:bodyPr>
            <a:lstStyle/>
            <a:p>
              <a:r>
                <a:rPr lang="en-US" altLang="zh-TW" sz="2800" dirty="0" smtClean="0">
                  <a:solidFill>
                    <a:srgbClr val="0000FF"/>
                  </a:solidFill>
                </a:rPr>
                <a:t>Sigmoid </a:t>
              </a:r>
            </a:p>
            <a:p>
              <a:r>
                <a:rPr lang="en-US" altLang="zh-TW" sz="2800" dirty="0" smtClean="0">
                  <a:solidFill>
                    <a:srgbClr val="0000FF"/>
                  </a:solidFill>
                </a:rPr>
                <a:t>Function</a:t>
              </a:r>
              <a:endParaRPr lang="zh-TW" altLang="en-US" sz="2800" dirty="0">
                <a:solidFill>
                  <a:srgbClr val="0000FF"/>
                </a:solidFill>
              </a:endParaRPr>
            </a:p>
          </p:txBody>
        </p:sp>
      </p:grpSp>
    </p:spTree>
    <p:extLst>
      <p:ext uri="{BB962C8B-B14F-4D97-AF65-F5344CB8AC3E}">
        <p14:creationId xmlns:p14="http://schemas.microsoft.com/office/powerpoint/2010/main" val="23156423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3"/>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4"/>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2"/>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20"/>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35"/>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27"/>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t>Logistic Regression</a:t>
            </a:r>
            <a:endParaRPr lang="zh-TW" altLang="en-US" dirty="0"/>
          </a:p>
        </p:txBody>
      </p:sp>
      <p:pic>
        <p:nvPicPr>
          <p:cNvPr id="11" name="Picture 2" descr="http://www.etruriawifi.net/portals/0/Images/Email.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30022" y="3202315"/>
            <a:ext cx="1179871" cy="1179872"/>
          </a:xfrm>
          <a:prstGeom prst="rect">
            <a:avLst/>
          </a:prstGeom>
          <a:noFill/>
          <a:extLst>
            <a:ext uri="{909E8E84-426E-40DD-AFC4-6F175D3DCCD1}">
              <a14:hiddenFill xmlns:a14="http://schemas.microsoft.com/office/drawing/2010/main">
                <a:solidFill>
                  <a:srgbClr val="FFFFFF"/>
                </a:solidFill>
              </a14:hiddenFill>
            </a:ext>
          </a:extLst>
        </p:spPr>
      </p:pic>
      <p:sp>
        <p:nvSpPr>
          <p:cNvPr id="13" name="文字方塊 12"/>
          <p:cNvSpPr txBox="1"/>
          <p:nvPr/>
        </p:nvSpPr>
        <p:spPr>
          <a:xfrm>
            <a:off x="779195" y="4206603"/>
            <a:ext cx="1740310" cy="461665"/>
          </a:xfrm>
          <a:prstGeom prst="rect">
            <a:avLst/>
          </a:prstGeom>
          <a:noFill/>
        </p:spPr>
        <p:txBody>
          <a:bodyPr wrap="square" rtlCol="0">
            <a:spAutoFit/>
          </a:bodyPr>
          <a:lstStyle/>
          <a:p>
            <a:r>
              <a:rPr lang="en-US" altLang="zh-TW" sz="2400" dirty="0" smtClean="0">
                <a:solidFill>
                  <a:srgbClr val="FF0000"/>
                </a:solidFill>
              </a:rPr>
              <a:t>Yes (Spam)</a:t>
            </a:r>
            <a:endParaRPr lang="zh-TW" altLang="en-US" sz="2400" dirty="0">
              <a:solidFill>
                <a:srgbClr val="FF0000"/>
              </a:solidFill>
            </a:endParaRPr>
          </a:p>
        </p:txBody>
      </p:sp>
      <p:sp>
        <p:nvSpPr>
          <p:cNvPr id="15" name="矩形 14"/>
          <p:cNvSpPr/>
          <p:nvPr/>
        </p:nvSpPr>
        <p:spPr>
          <a:xfrm>
            <a:off x="1693866" y="3796930"/>
            <a:ext cx="444352" cy="523220"/>
          </a:xfrm>
          <a:prstGeom prst="rect">
            <a:avLst/>
          </a:prstGeom>
        </p:spPr>
        <p:txBody>
          <a:bodyPr wrap="none">
            <a:spAutoFit/>
          </a:bodyPr>
          <a:lstStyle/>
          <a:p>
            <a:r>
              <a:rPr lang="en-US" altLang="zh-TW" sz="2800" dirty="0" smtClean="0"/>
              <a:t>x</a:t>
            </a:r>
            <a:r>
              <a:rPr lang="en-US" altLang="zh-TW" sz="2400" baseline="30000" dirty="0" smtClean="0"/>
              <a:t>1</a:t>
            </a:r>
            <a:endParaRPr lang="zh-TW" altLang="en-US" sz="2400" baseline="30000" dirty="0"/>
          </a:p>
        </p:txBody>
      </p:sp>
      <p:graphicFrame>
        <p:nvGraphicFramePr>
          <p:cNvPr id="17" name="Object 12"/>
          <p:cNvGraphicFramePr>
            <a:graphicFrameLocks noChangeAspect="1"/>
          </p:cNvGraphicFramePr>
          <p:nvPr>
            <p:extLst>
              <p:ext uri="{D42A27DB-BD31-4B8C-83A1-F6EECF244321}">
                <p14:modId xmlns:p14="http://schemas.microsoft.com/office/powerpoint/2010/main" val="3844963730"/>
              </p:ext>
            </p:extLst>
          </p:nvPr>
        </p:nvGraphicFramePr>
        <p:xfrm>
          <a:off x="2261875" y="2817027"/>
          <a:ext cx="2025650" cy="2224087"/>
        </p:xfrm>
        <a:graphic>
          <a:graphicData uri="http://schemas.openxmlformats.org/presentationml/2006/ole">
            <mc:AlternateContent xmlns:mc="http://schemas.openxmlformats.org/markup-compatibility/2006">
              <mc:Choice xmlns:v="urn:schemas-microsoft-com:vml" Requires="v">
                <p:oleObj spid="_x0000_s180790" name="方程式" r:id="rId5" imgW="876240" imgH="965160" progId="Equation.3">
                  <p:embed/>
                </p:oleObj>
              </mc:Choice>
              <mc:Fallback>
                <p:oleObj name="方程式" r:id="rId5" imgW="876240" imgH="965160" progId="Equation.3">
                  <p:embed/>
                  <p:pic>
                    <p:nvPicPr>
                      <p:cNvPr id="0" name=""/>
                      <p:cNvPicPr>
                        <a:picLocks noChangeAspect="1" noChangeArrowheads="1"/>
                      </p:cNvPicPr>
                      <p:nvPr/>
                    </p:nvPicPr>
                    <p:blipFill>
                      <a:blip r:embed="rId6"/>
                      <a:srcRect/>
                      <a:stretch>
                        <a:fillRect/>
                      </a:stretch>
                    </p:blipFill>
                    <p:spPr bwMode="auto">
                      <a:xfrm>
                        <a:off x="2261875" y="2817027"/>
                        <a:ext cx="2025650" cy="2224087"/>
                      </a:xfrm>
                      <a:prstGeom prst="rect">
                        <a:avLst/>
                      </a:prstGeom>
                      <a:noFill/>
                      <a:extLst/>
                    </p:spPr>
                  </p:pic>
                </p:oleObj>
              </mc:Fallback>
            </mc:AlternateContent>
          </a:graphicData>
        </a:graphic>
      </p:graphicFrame>
      <p:graphicFrame>
        <p:nvGraphicFramePr>
          <p:cNvPr id="18" name="Object 12"/>
          <p:cNvGraphicFramePr>
            <a:graphicFrameLocks noChangeAspect="1"/>
          </p:cNvGraphicFramePr>
          <p:nvPr>
            <p:extLst>
              <p:ext uri="{D42A27DB-BD31-4B8C-83A1-F6EECF244321}">
                <p14:modId xmlns:p14="http://schemas.microsoft.com/office/powerpoint/2010/main" val="3636726066"/>
              </p:ext>
            </p:extLst>
          </p:nvPr>
        </p:nvGraphicFramePr>
        <p:xfrm>
          <a:off x="4601895" y="3251504"/>
          <a:ext cx="2054225" cy="1150937"/>
        </p:xfrm>
        <a:graphic>
          <a:graphicData uri="http://schemas.openxmlformats.org/presentationml/2006/ole">
            <mc:AlternateContent xmlns:mc="http://schemas.openxmlformats.org/markup-compatibility/2006">
              <mc:Choice xmlns:v="urn:schemas-microsoft-com:vml" Requires="v">
                <p:oleObj spid="_x0000_s180791" name="方程式" r:id="rId7" imgW="723600" imgH="406080" progId="Equation.3">
                  <p:embed/>
                </p:oleObj>
              </mc:Choice>
              <mc:Fallback>
                <p:oleObj name="方程式" r:id="rId7" imgW="723600" imgH="406080" progId="Equation.3">
                  <p:embed/>
                  <p:pic>
                    <p:nvPicPr>
                      <p:cNvPr id="0" name=""/>
                      <p:cNvPicPr>
                        <a:picLocks noChangeAspect="1" noChangeArrowheads="1"/>
                      </p:cNvPicPr>
                      <p:nvPr/>
                    </p:nvPicPr>
                    <p:blipFill>
                      <a:blip r:embed="rId8"/>
                      <a:srcRect/>
                      <a:stretch>
                        <a:fillRect/>
                      </a:stretch>
                    </p:blipFill>
                    <p:spPr bwMode="auto">
                      <a:xfrm>
                        <a:off x="4601895" y="3251504"/>
                        <a:ext cx="2054225" cy="1150937"/>
                      </a:xfrm>
                      <a:prstGeom prst="rect">
                        <a:avLst/>
                      </a:prstGeom>
                      <a:noFill/>
                      <a:extLst/>
                    </p:spPr>
                  </p:pic>
                </p:oleObj>
              </mc:Fallback>
            </mc:AlternateContent>
          </a:graphicData>
        </a:graphic>
      </p:graphicFrame>
      <p:sp>
        <p:nvSpPr>
          <p:cNvPr id="5" name="向右箭號 4"/>
          <p:cNvSpPr/>
          <p:nvPr/>
        </p:nvSpPr>
        <p:spPr>
          <a:xfrm>
            <a:off x="6764710" y="3703312"/>
            <a:ext cx="1340427" cy="258696"/>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zh-TW" altLang="en-US"/>
          </a:p>
        </p:txBody>
      </p:sp>
      <p:sp>
        <p:nvSpPr>
          <p:cNvPr id="23" name="文字方塊 22"/>
          <p:cNvSpPr txBox="1"/>
          <p:nvPr/>
        </p:nvSpPr>
        <p:spPr>
          <a:xfrm>
            <a:off x="6635929" y="3823990"/>
            <a:ext cx="1604718" cy="461665"/>
          </a:xfrm>
          <a:prstGeom prst="rect">
            <a:avLst/>
          </a:prstGeom>
          <a:noFill/>
        </p:spPr>
        <p:txBody>
          <a:bodyPr wrap="square" rtlCol="0">
            <a:spAutoFit/>
          </a:bodyPr>
          <a:lstStyle/>
          <a:p>
            <a:pPr algn="ctr"/>
            <a:r>
              <a:rPr lang="en-US" altLang="zh-TW" sz="2400" dirty="0">
                <a:solidFill>
                  <a:srgbClr val="00B050"/>
                </a:solidFill>
              </a:rPr>
              <a:t>c</a:t>
            </a:r>
            <a:r>
              <a:rPr lang="en-US" altLang="zh-TW" sz="2400" dirty="0" smtClean="0">
                <a:solidFill>
                  <a:srgbClr val="00B050"/>
                </a:solidFill>
              </a:rPr>
              <a:t>lose to</a:t>
            </a:r>
            <a:endParaRPr lang="zh-TW" altLang="en-US" sz="2400" dirty="0">
              <a:solidFill>
                <a:srgbClr val="00B050"/>
              </a:solidFill>
            </a:endParaRPr>
          </a:p>
        </p:txBody>
      </p:sp>
      <p:sp>
        <p:nvSpPr>
          <p:cNvPr id="6" name="文字方塊 5"/>
          <p:cNvSpPr txBox="1"/>
          <p:nvPr/>
        </p:nvSpPr>
        <p:spPr>
          <a:xfrm>
            <a:off x="8153363" y="3568117"/>
            <a:ext cx="412519" cy="523220"/>
          </a:xfrm>
          <a:prstGeom prst="rect">
            <a:avLst/>
          </a:prstGeom>
          <a:noFill/>
        </p:spPr>
        <p:txBody>
          <a:bodyPr wrap="square" rtlCol="0">
            <a:spAutoFit/>
          </a:bodyPr>
          <a:lstStyle/>
          <a:p>
            <a:r>
              <a:rPr lang="en-US" altLang="zh-TW" sz="2800" b="1" dirty="0" smtClean="0">
                <a:solidFill>
                  <a:srgbClr val="FF0000"/>
                </a:solidFill>
              </a:rPr>
              <a:t>1</a:t>
            </a:r>
            <a:endParaRPr lang="zh-TW" altLang="en-US" sz="2800" b="1" dirty="0">
              <a:solidFill>
                <a:srgbClr val="FF0000"/>
              </a:solidFill>
            </a:endParaRPr>
          </a:p>
        </p:txBody>
      </p:sp>
      <p:graphicFrame>
        <p:nvGraphicFramePr>
          <p:cNvPr id="26" name="Object 12"/>
          <p:cNvGraphicFramePr>
            <a:graphicFrameLocks noChangeAspect="1"/>
          </p:cNvGraphicFramePr>
          <p:nvPr>
            <p:extLst>
              <p:ext uri="{D42A27DB-BD31-4B8C-83A1-F6EECF244321}">
                <p14:modId xmlns:p14="http://schemas.microsoft.com/office/powerpoint/2010/main" val="3295242201"/>
              </p:ext>
            </p:extLst>
          </p:nvPr>
        </p:nvGraphicFramePr>
        <p:xfrm>
          <a:off x="1990163" y="1444423"/>
          <a:ext cx="3533775" cy="1112838"/>
        </p:xfrm>
        <a:graphic>
          <a:graphicData uri="http://schemas.openxmlformats.org/presentationml/2006/ole">
            <mc:AlternateContent xmlns:mc="http://schemas.openxmlformats.org/markup-compatibility/2006">
              <mc:Choice xmlns:v="urn:schemas-microsoft-com:vml" Requires="v">
                <p:oleObj spid="_x0000_s180792" name="方程式" r:id="rId9" imgW="1244520" imgH="393480" progId="Equation.3">
                  <p:embed/>
                </p:oleObj>
              </mc:Choice>
              <mc:Fallback>
                <p:oleObj name="方程式" r:id="rId9" imgW="1244520" imgH="393480" progId="Equation.3">
                  <p:embed/>
                  <p:pic>
                    <p:nvPicPr>
                      <p:cNvPr id="0" name=""/>
                      <p:cNvPicPr>
                        <a:picLocks noChangeAspect="1" noChangeArrowheads="1"/>
                      </p:cNvPicPr>
                      <p:nvPr/>
                    </p:nvPicPr>
                    <p:blipFill>
                      <a:blip r:embed="rId10"/>
                      <a:srcRect/>
                      <a:stretch>
                        <a:fillRect/>
                      </a:stretch>
                    </p:blipFill>
                    <p:spPr bwMode="auto">
                      <a:xfrm>
                        <a:off x="1990163" y="1444423"/>
                        <a:ext cx="3533775" cy="1112838"/>
                      </a:xfrm>
                      <a:prstGeom prst="rect">
                        <a:avLst/>
                      </a:prstGeom>
                      <a:noFill/>
                      <a:extLst/>
                    </p:spPr>
                  </p:pic>
                </p:oleObj>
              </mc:Fallback>
            </mc:AlternateContent>
          </a:graphicData>
        </a:graphic>
      </p:graphicFrame>
      <p:graphicFrame>
        <p:nvGraphicFramePr>
          <p:cNvPr id="27" name="Object 12"/>
          <p:cNvGraphicFramePr>
            <a:graphicFrameLocks noChangeAspect="1"/>
          </p:cNvGraphicFramePr>
          <p:nvPr>
            <p:extLst>
              <p:ext uri="{D42A27DB-BD31-4B8C-83A1-F6EECF244321}">
                <p14:modId xmlns:p14="http://schemas.microsoft.com/office/powerpoint/2010/main" val="4179434420"/>
              </p:ext>
            </p:extLst>
          </p:nvPr>
        </p:nvGraphicFramePr>
        <p:xfrm>
          <a:off x="6488813" y="1763563"/>
          <a:ext cx="431800" cy="466725"/>
        </p:xfrm>
        <a:graphic>
          <a:graphicData uri="http://schemas.openxmlformats.org/presentationml/2006/ole">
            <mc:AlternateContent xmlns:mc="http://schemas.openxmlformats.org/markup-compatibility/2006">
              <mc:Choice xmlns:v="urn:schemas-microsoft-com:vml" Requires="v">
                <p:oleObj spid="_x0000_s180793" name="方程式" r:id="rId11" imgW="152280" imgH="164880" progId="Equation.3">
                  <p:embed/>
                </p:oleObj>
              </mc:Choice>
              <mc:Fallback>
                <p:oleObj name="方程式" r:id="rId11" imgW="152280" imgH="164880" progId="Equation.3">
                  <p:embed/>
                  <p:pic>
                    <p:nvPicPr>
                      <p:cNvPr id="0" name=""/>
                      <p:cNvPicPr>
                        <a:picLocks noChangeAspect="1" noChangeArrowheads="1"/>
                      </p:cNvPicPr>
                      <p:nvPr/>
                    </p:nvPicPr>
                    <p:blipFill>
                      <a:blip r:embed="rId12"/>
                      <a:srcRect/>
                      <a:stretch>
                        <a:fillRect/>
                      </a:stretch>
                    </p:blipFill>
                    <p:spPr bwMode="auto">
                      <a:xfrm>
                        <a:off x="6488813" y="1763563"/>
                        <a:ext cx="431800" cy="466725"/>
                      </a:xfrm>
                      <a:prstGeom prst="rect">
                        <a:avLst/>
                      </a:prstGeom>
                      <a:noFill/>
                      <a:extLst/>
                    </p:spPr>
                  </p:pic>
                </p:oleObj>
              </mc:Fallback>
            </mc:AlternateContent>
          </a:graphicData>
        </a:graphic>
      </p:graphicFrame>
      <p:cxnSp>
        <p:nvCxnSpPr>
          <p:cNvPr id="31" name="直線單箭頭接點 30"/>
          <p:cNvCxnSpPr/>
          <p:nvPr/>
        </p:nvCxnSpPr>
        <p:spPr>
          <a:xfrm>
            <a:off x="5605370" y="1996926"/>
            <a:ext cx="816714" cy="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pic>
        <p:nvPicPr>
          <p:cNvPr id="33" name="Picture 2" descr="http://www.etruriawifi.net/portals/0/Images/Email.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15317" y="5042702"/>
            <a:ext cx="1179871" cy="1179872"/>
          </a:xfrm>
          <a:prstGeom prst="rect">
            <a:avLst/>
          </a:prstGeom>
          <a:noFill/>
          <a:extLst>
            <a:ext uri="{909E8E84-426E-40DD-AFC4-6F175D3DCCD1}">
              <a14:hiddenFill xmlns:a14="http://schemas.microsoft.com/office/drawing/2010/main">
                <a:solidFill>
                  <a:srgbClr val="FFFFFF"/>
                </a:solidFill>
              </a14:hiddenFill>
            </a:ext>
          </a:extLst>
        </p:spPr>
      </p:pic>
      <p:sp>
        <p:nvSpPr>
          <p:cNvPr id="34" name="文字方塊 33"/>
          <p:cNvSpPr txBox="1"/>
          <p:nvPr/>
        </p:nvSpPr>
        <p:spPr>
          <a:xfrm>
            <a:off x="444459" y="6094192"/>
            <a:ext cx="2321585" cy="461665"/>
          </a:xfrm>
          <a:prstGeom prst="rect">
            <a:avLst/>
          </a:prstGeom>
          <a:noFill/>
        </p:spPr>
        <p:txBody>
          <a:bodyPr wrap="square" rtlCol="0">
            <a:spAutoFit/>
          </a:bodyPr>
          <a:lstStyle/>
          <a:p>
            <a:pPr algn="ctr"/>
            <a:r>
              <a:rPr lang="en-US" altLang="zh-TW" sz="2400" dirty="0" smtClean="0">
                <a:solidFill>
                  <a:srgbClr val="0000FF"/>
                </a:solidFill>
              </a:rPr>
              <a:t>No (not Spam)</a:t>
            </a:r>
            <a:endParaRPr lang="zh-TW" altLang="en-US" sz="2400" dirty="0">
              <a:solidFill>
                <a:srgbClr val="0000FF"/>
              </a:solidFill>
            </a:endParaRPr>
          </a:p>
        </p:txBody>
      </p:sp>
      <p:sp>
        <p:nvSpPr>
          <p:cNvPr id="35" name="矩形 34"/>
          <p:cNvSpPr/>
          <p:nvPr/>
        </p:nvSpPr>
        <p:spPr>
          <a:xfrm>
            <a:off x="1679161" y="5637317"/>
            <a:ext cx="444352" cy="523220"/>
          </a:xfrm>
          <a:prstGeom prst="rect">
            <a:avLst/>
          </a:prstGeom>
        </p:spPr>
        <p:txBody>
          <a:bodyPr wrap="none">
            <a:spAutoFit/>
          </a:bodyPr>
          <a:lstStyle/>
          <a:p>
            <a:r>
              <a:rPr lang="en-US" altLang="zh-TW" sz="2800" dirty="0" smtClean="0"/>
              <a:t>x</a:t>
            </a:r>
            <a:r>
              <a:rPr lang="en-US" altLang="zh-TW" sz="2400" baseline="30000" dirty="0"/>
              <a:t>2</a:t>
            </a:r>
            <a:endParaRPr lang="zh-TW" altLang="en-US" sz="2400" baseline="30000" dirty="0"/>
          </a:p>
        </p:txBody>
      </p:sp>
      <p:graphicFrame>
        <p:nvGraphicFramePr>
          <p:cNvPr id="36" name="Object 12"/>
          <p:cNvGraphicFramePr>
            <a:graphicFrameLocks noChangeAspect="1"/>
          </p:cNvGraphicFramePr>
          <p:nvPr>
            <p:extLst>
              <p:ext uri="{D42A27DB-BD31-4B8C-83A1-F6EECF244321}">
                <p14:modId xmlns:p14="http://schemas.microsoft.com/office/powerpoint/2010/main" val="1206577284"/>
              </p:ext>
            </p:extLst>
          </p:nvPr>
        </p:nvGraphicFramePr>
        <p:xfrm>
          <a:off x="2859032" y="5600905"/>
          <a:ext cx="1025525" cy="527050"/>
        </p:xfrm>
        <a:graphic>
          <a:graphicData uri="http://schemas.openxmlformats.org/presentationml/2006/ole">
            <mc:AlternateContent xmlns:mc="http://schemas.openxmlformats.org/markup-compatibility/2006">
              <mc:Choice xmlns:v="urn:schemas-microsoft-com:vml" Requires="v">
                <p:oleObj spid="_x0000_s180794" name="方程式" r:id="rId13" imgW="444240" imgH="228600" progId="Equation.3">
                  <p:embed/>
                </p:oleObj>
              </mc:Choice>
              <mc:Fallback>
                <p:oleObj name="方程式" r:id="rId13" imgW="444240" imgH="228600" progId="Equation.3">
                  <p:embed/>
                  <p:pic>
                    <p:nvPicPr>
                      <p:cNvPr id="0" name=""/>
                      <p:cNvPicPr>
                        <a:picLocks noChangeAspect="1" noChangeArrowheads="1"/>
                      </p:cNvPicPr>
                      <p:nvPr/>
                    </p:nvPicPr>
                    <p:blipFill>
                      <a:blip r:embed="rId14"/>
                      <a:srcRect/>
                      <a:stretch>
                        <a:fillRect/>
                      </a:stretch>
                    </p:blipFill>
                    <p:spPr bwMode="auto">
                      <a:xfrm>
                        <a:off x="2859032" y="5600905"/>
                        <a:ext cx="1025525" cy="527050"/>
                      </a:xfrm>
                      <a:prstGeom prst="rect">
                        <a:avLst/>
                      </a:prstGeom>
                      <a:noFill/>
                      <a:extLst/>
                    </p:spPr>
                  </p:pic>
                </p:oleObj>
              </mc:Fallback>
            </mc:AlternateContent>
          </a:graphicData>
        </a:graphic>
      </p:graphicFrame>
      <p:graphicFrame>
        <p:nvGraphicFramePr>
          <p:cNvPr id="37" name="Object 12"/>
          <p:cNvGraphicFramePr>
            <a:graphicFrameLocks noChangeAspect="1"/>
          </p:cNvGraphicFramePr>
          <p:nvPr>
            <p:extLst>
              <p:ext uri="{D42A27DB-BD31-4B8C-83A1-F6EECF244321}">
                <p14:modId xmlns:p14="http://schemas.microsoft.com/office/powerpoint/2010/main" val="2586124703"/>
              </p:ext>
            </p:extLst>
          </p:nvPr>
        </p:nvGraphicFramePr>
        <p:xfrm>
          <a:off x="4584700" y="5143500"/>
          <a:ext cx="2090738" cy="1150938"/>
        </p:xfrm>
        <a:graphic>
          <a:graphicData uri="http://schemas.openxmlformats.org/presentationml/2006/ole">
            <mc:AlternateContent xmlns:mc="http://schemas.openxmlformats.org/markup-compatibility/2006">
              <mc:Choice xmlns:v="urn:schemas-microsoft-com:vml" Requires="v">
                <p:oleObj spid="_x0000_s180795" name="方程式" r:id="rId15" imgW="736560" imgH="406080" progId="Equation.3">
                  <p:embed/>
                </p:oleObj>
              </mc:Choice>
              <mc:Fallback>
                <p:oleObj name="方程式" r:id="rId15" imgW="736560" imgH="406080" progId="Equation.3">
                  <p:embed/>
                  <p:pic>
                    <p:nvPicPr>
                      <p:cNvPr id="0" name=""/>
                      <p:cNvPicPr>
                        <a:picLocks noChangeAspect="1" noChangeArrowheads="1"/>
                      </p:cNvPicPr>
                      <p:nvPr/>
                    </p:nvPicPr>
                    <p:blipFill>
                      <a:blip r:embed="rId16"/>
                      <a:srcRect/>
                      <a:stretch>
                        <a:fillRect/>
                      </a:stretch>
                    </p:blipFill>
                    <p:spPr bwMode="auto">
                      <a:xfrm>
                        <a:off x="4584700" y="5143500"/>
                        <a:ext cx="2090738" cy="1150938"/>
                      </a:xfrm>
                      <a:prstGeom prst="rect">
                        <a:avLst/>
                      </a:prstGeom>
                      <a:noFill/>
                      <a:extLst/>
                    </p:spPr>
                  </p:pic>
                </p:oleObj>
              </mc:Fallback>
            </mc:AlternateContent>
          </a:graphicData>
        </a:graphic>
      </p:graphicFrame>
      <p:sp>
        <p:nvSpPr>
          <p:cNvPr id="38" name="向右箭號 37"/>
          <p:cNvSpPr/>
          <p:nvPr/>
        </p:nvSpPr>
        <p:spPr>
          <a:xfrm>
            <a:off x="6764710" y="5595953"/>
            <a:ext cx="1340427" cy="258696"/>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zh-TW" altLang="en-US"/>
          </a:p>
        </p:txBody>
      </p:sp>
      <p:sp>
        <p:nvSpPr>
          <p:cNvPr id="39" name="文字方塊 38"/>
          <p:cNvSpPr txBox="1"/>
          <p:nvPr/>
        </p:nvSpPr>
        <p:spPr>
          <a:xfrm>
            <a:off x="6635929" y="5716631"/>
            <a:ext cx="1604718" cy="461665"/>
          </a:xfrm>
          <a:prstGeom prst="rect">
            <a:avLst/>
          </a:prstGeom>
          <a:noFill/>
        </p:spPr>
        <p:txBody>
          <a:bodyPr wrap="square" rtlCol="0">
            <a:spAutoFit/>
          </a:bodyPr>
          <a:lstStyle/>
          <a:p>
            <a:pPr algn="ctr"/>
            <a:r>
              <a:rPr lang="en-US" altLang="zh-TW" sz="2400" dirty="0">
                <a:solidFill>
                  <a:srgbClr val="00B050"/>
                </a:solidFill>
              </a:rPr>
              <a:t>c</a:t>
            </a:r>
            <a:r>
              <a:rPr lang="en-US" altLang="zh-TW" sz="2400" dirty="0" smtClean="0">
                <a:solidFill>
                  <a:srgbClr val="00B050"/>
                </a:solidFill>
              </a:rPr>
              <a:t>lose to</a:t>
            </a:r>
            <a:endParaRPr lang="zh-TW" altLang="en-US" sz="2400" dirty="0">
              <a:solidFill>
                <a:srgbClr val="00B050"/>
              </a:solidFill>
            </a:endParaRPr>
          </a:p>
        </p:txBody>
      </p:sp>
      <p:sp>
        <p:nvSpPr>
          <p:cNvPr id="40" name="文字方塊 39"/>
          <p:cNvSpPr txBox="1"/>
          <p:nvPr/>
        </p:nvSpPr>
        <p:spPr>
          <a:xfrm>
            <a:off x="8153363" y="5460758"/>
            <a:ext cx="412519" cy="523220"/>
          </a:xfrm>
          <a:prstGeom prst="rect">
            <a:avLst/>
          </a:prstGeom>
          <a:noFill/>
        </p:spPr>
        <p:txBody>
          <a:bodyPr wrap="square" rtlCol="0">
            <a:spAutoFit/>
          </a:bodyPr>
          <a:lstStyle/>
          <a:p>
            <a:r>
              <a:rPr lang="en-US" altLang="zh-TW" sz="2800" b="1" dirty="0" smtClean="0">
                <a:solidFill>
                  <a:srgbClr val="0000FF"/>
                </a:solidFill>
              </a:rPr>
              <a:t>0</a:t>
            </a:r>
            <a:endParaRPr lang="zh-TW" altLang="en-US" sz="2800" b="1" dirty="0">
              <a:solidFill>
                <a:srgbClr val="0000FF"/>
              </a:solidFill>
            </a:endParaRPr>
          </a:p>
        </p:txBody>
      </p:sp>
    </p:spTree>
    <p:extLst>
      <p:ext uri="{BB962C8B-B14F-4D97-AF65-F5344CB8AC3E}">
        <p14:creationId xmlns:p14="http://schemas.microsoft.com/office/powerpoint/2010/main" val="23629404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3"/>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7"/>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8"/>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5"/>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3"/>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6"/>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3"/>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5"/>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4"/>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6"/>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7"/>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38"/>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39"/>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4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5" grpId="0"/>
      <p:bldP spid="5" grpId="0" animBg="1"/>
      <p:bldP spid="23" grpId="0"/>
      <p:bldP spid="6" grpId="0"/>
      <p:bldP spid="34" grpId="0"/>
      <p:bldP spid="35" grpId="0"/>
      <p:bldP spid="38" grpId="0" animBg="1"/>
      <p:bldP spid="39" grpId="0"/>
      <p:bldP spid="40"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矩形 59"/>
          <p:cNvSpPr/>
          <p:nvPr/>
        </p:nvSpPr>
        <p:spPr>
          <a:xfrm>
            <a:off x="4937991" y="5480975"/>
            <a:ext cx="596697" cy="584276"/>
          </a:xfrm>
          <a:prstGeom prst="rect">
            <a:avLst/>
          </a:prstGeom>
          <a:solidFill>
            <a:schemeClr val="accent6">
              <a:lumMod val="20000"/>
              <a:lumOff val="80000"/>
            </a:schemeClr>
          </a:solidFill>
          <a:ln>
            <a:solidFill>
              <a:srgbClr val="00B050"/>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zh-TW" altLang="en-US"/>
          </a:p>
        </p:txBody>
      </p:sp>
      <p:sp>
        <p:nvSpPr>
          <p:cNvPr id="2" name="標題 1"/>
          <p:cNvSpPr>
            <a:spLocks noGrp="1"/>
          </p:cNvSpPr>
          <p:nvPr>
            <p:ph type="title"/>
          </p:nvPr>
        </p:nvSpPr>
        <p:spPr/>
        <p:txBody>
          <a:bodyPr/>
          <a:lstStyle/>
          <a:p>
            <a:r>
              <a:rPr lang="en-US" altLang="zh-TW" dirty="0"/>
              <a:t>Logistic Regression</a:t>
            </a:r>
            <a:endParaRPr lang="zh-TW" altLang="en-US" dirty="0"/>
          </a:p>
        </p:txBody>
      </p:sp>
      <p:sp>
        <p:nvSpPr>
          <p:cNvPr id="18" name="矩形 17"/>
          <p:cNvSpPr/>
          <p:nvPr/>
        </p:nvSpPr>
        <p:spPr>
          <a:xfrm>
            <a:off x="2859844" y="2947640"/>
            <a:ext cx="596697" cy="2807025"/>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zh-TW" altLang="en-US"/>
          </a:p>
        </p:txBody>
      </p:sp>
      <p:cxnSp>
        <p:nvCxnSpPr>
          <p:cNvPr id="20" name="直線單箭頭接點 19"/>
          <p:cNvCxnSpPr>
            <a:stCxn id="46" idx="3"/>
            <a:endCxn id="53" idx="1"/>
          </p:cNvCxnSpPr>
          <p:nvPr/>
        </p:nvCxnSpPr>
        <p:spPr>
          <a:xfrm flipV="1">
            <a:off x="3484737" y="4531189"/>
            <a:ext cx="1490311" cy="806933"/>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5" name="橢圓 24"/>
          <p:cNvSpPr/>
          <p:nvPr/>
        </p:nvSpPr>
        <p:spPr>
          <a:xfrm>
            <a:off x="6129620" y="4022283"/>
            <a:ext cx="941612" cy="941612"/>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zh-TW" altLang="en-US" sz="2400" dirty="0"/>
          </a:p>
        </p:txBody>
      </p:sp>
      <p:graphicFrame>
        <p:nvGraphicFramePr>
          <p:cNvPr id="27" name="Object 12"/>
          <p:cNvGraphicFramePr>
            <a:graphicFrameLocks noChangeAspect="1"/>
          </p:cNvGraphicFramePr>
          <p:nvPr>
            <p:extLst>
              <p:ext uri="{D42A27DB-BD31-4B8C-83A1-F6EECF244321}">
                <p14:modId xmlns:p14="http://schemas.microsoft.com/office/powerpoint/2010/main" val="4202063397"/>
              </p:ext>
            </p:extLst>
          </p:nvPr>
        </p:nvGraphicFramePr>
        <p:xfrm>
          <a:off x="5658686" y="4133710"/>
          <a:ext cx="352425" cy="350837"/>
        </p:xfrm>
        <a:graphic>
          <a:graphicData uri="http://schemas.openxmlformats.org/presentationml/2006/ole">
            <mc:AlternateContent xmlns:mc="http://schemas.openxmlformats.org/markup-compatibility/2006">
              <mc:Choice xmlns:v="urn:schemas-microsoft-com:vml" Requires="v">
                <p:oleObj spid="_x0000_s241145" name="方程式" r:id="rId4" imgW="126720" imgH="126720" progId="Equation.3">
                  <p:embed/>
                </p:oleObj>
              </mc:Choice>
              <mc:Fallback>
                <p:oleObj name="方程式" r:id="rId4" imgW="126720" imgH="126720" progId="Equation.3">
                  <p:embed/>
                  <p:pic>
                    <p:nvPicPr>
                      <p:cNvPr id="0" name=""/>
                      <p:cNvPicPr>
                        <a:picLocks noChangeAspect="1" noChangeArrowheads="1"/>
                      </p:cNvPicPr>
                      <p:nvPr/>
                    </p:nvPicPr>
                    <p:blipFill>
                      <a:blip r:embed="rId5"/>
                      <a:srcRect/>
                      <a:stretch>
                        <a:fillRect/>
                      </a:stretch>
                    </p:blipFill>
                    <p:spPr bwMode="auto">
                      <a:xfrm>
                        <a:off x="5658686" y="4133710"/>
                        <a:ext cx="352425" cy="350837"/>
                      </a:xfrm>
                      <a:prstGeom prst="rect">
                        <a:avLst/>
                      </a:prstGeom>
                      <a:noFill/>
                      <a:extLst/>
                    </p:spPr>
                  </p:pic>
                </p:oleObj>
              </mc:Fallback>
            </mc:AlternateContent>
          </a:graphicData>
        </a:graphic>
      </p:graphicFrame>
      <p:graphicFrame>
        <p:nvGraphicFramePr>
          <p:cNvPr id="31" name="Object 12"/>
          <p:cNvGraphicFramePr>
            <a:graphicFrameLocks noChangeAspect="1"/>
          </p:cNvGraphicFramePr>
          <p:nvPr>
            <p:extLst>
              <p:ext uri="{D42A27DB-BD31-4B8C-83A1-F6EECF244321}">
                <p14:modId xmlns:p14="http://schemas.microsoft.com/office/powerpoint/2010/main" val="4027952869"/>
              </p:ext>
            </p:extLst>
          </p:nvPr>
        </p:nvGraphicFramePr>
        <p:xfrm>
          <a:off x="3769568" y="3237224"/>
          <a:ext cx="493713" cy="595313"/>
        </p:xfrm>
        <a:graphic>
          <a:graphicData uri="http://schemas.openxmlformats.org/presentationml/2006/ole">
            <mc:AlternateContent xmlns:mc="http://schemas.openxmlformats.org/markup-compatibility/2006">
              <mc:Choice xmlns:v="urn:schemas-microsoft-com:vml" Requires="v">
                <p:oleObj spid="_x0000_s241146" name="方程式" r:id="rId6" imgW="177480" imgH="215640" progId="Equation.3">
                  <p:embed/>
                </p:oleObj>
              </mc:Choice>
              <mc:Fallback>
                <p:oleObj name="方程式" r:id="rId6" imgW="177480" imgH="215640" progId="Equation.3">
                  <p:embed/>
                  <p:pic>
                    <p:nvPicPr>
                      <p:cNvPr id="0" name=""/>
                      <p:cNvPicPr>
                        <a:picLocks noChangeAspect="1" noChangeArrowheads="1"/>
                      </p:cNvPicPr>
                      <p:nvPr/>
                    </p:nvPicPr>
                    <p:blipFill>
                      <a:blip r:embed="rId7"/>
                      <a:srcRect/>
                      <a:stretch>
                        <a:fillRect/>
                      </a:stretch>
                    </p:blipFill>
                    <p:spPr bwMode="auto">
                      <a:xfrm>
                        <a:off x="3769568" y="3237224"/>
                        <a:ext cx="493713" cy="595313"/>
                      </a:xfrm>
                      <a:prstGeom prst="rect">
                        <a:avLst/>
                      </a:prstGeom>
                      <a:noFill/>
                      <a:extLst/>
                    </p:spPr>
                  </p:pic>
                </p:oleObj>
              </mc:Fallback>
            </mc:AlternateContent>
          </a:graphicData>
        </a:graphic>
      </p:graphicFrame>
      <p:graphicFrame>
        <p:nvGraphicFramePr>
          <p:cNvPr id="32" name="Object 12"/>
          <p:cNvGraphicFramePr>
            <a:graphicFrameLocks noChangeAspect="1"/>
          </p:cNvGraphicFramePr>
          <p:nvPr>
            <p:extLst>
              <p:ext uri="{D42A27DB-BD31-4B8C-83A1-F6EECF244321}">
                <p14:modId xmlns:p14="http://schemas.microsoft.com/office/powerpoint/2010/main" val="1856002489"/>
              </p:ext>
            </p:extLst>
          </p:nvPr>
        </p:nvGraphicFramePr>
        <p:xfrm>
          <a:off x="3744766" y="3816434"/>
          <a:ext cx="528638" cy="595313"/>
        </p:xfrm>
        <a:graphic>
          <a:graphicData uri="http://schemas.openxmlformats.org/presentationml/2006/ole">
            <mc:AlternateContent xmlns:mc="http://schemas.openxmlformats.org/markup-compatibility/2006">
              <mc:Choice xmlns:v="urn:schemas-microsoft-com:vml" Requires="v">
                <p:oleObj spid="_x0000_s241147" name="方程式" r:id="rId8" imgW="190440" imgH="215640" progId="Equation.3">
                  <p:embed/>
                </p:oleObj>
              </mc:Choice>
              <mc:Fallback>
                <p:oleObj name="方程式" r:id="rId8" imgW="190440" imgH="215640" progId="Equation.3">
                  <p:embed/>
                  <p:pic>
                    <p:nvPicPr>
                      <p:cNvPr id="0" name=""/>
                      <p:cNvPicPr>
                        <a:picLocks noChangeAspect="1" noChangeArrowheads="1"/>
                      </p:cNvPicPr>
                      <p:nvPr/>
                    </p:nvPicPr>
                    <p:blipFill>
                      <a:blip r:embed="rId9"/>
                      <a:srcRect/>
                      <a:stretch>
                        <a:fillRect/>
                      </a:stretch>
                    </p:blipFill>
                    <p:spPr bwMode="auto">
                      <a:xfrm>
                        <a:off x="3744766" y="3816434"/>
                        <a:ext cx="528638" cy="595313"/>
                      </a:xfrm>
                      <a:prstGeom prst="rect">
                        <a:avLst/>
                      </a:prstGeom>
                      <a:noFill/>
                      <a:extLst/>
                    </p:spPr>
                  </p:pic>
                </p:oleObj>
              </mc:Fallback>
            </mc:AlternateContent>
          </a:graphicData>
        </a:graphic>
      </p:graphicFrame>
      <p:graphicFrame>
        <p:nvGraphicFramePr>
          <p:cNvPr id="33" name="Object 12"/>
          <p:cNvGraphicFramePr>
            <a:graphicFrameLocks noChangeAspect="1"/>
          </p:cNvGraphicFramePr>
          <p:nvPr>
            <p:extLst>
              <p:ext uri="{D42A27DB-BD31-4B8C-83A1-F6EECF244321}">
                <p14:modId xmlns:p14="http://schemas.microsoft.com/office/powerpoint/2010/main" val="924550763"/>
              </p:ext>
            </p:extLst>
          </p:nvPr>
        </p:nvGraphicFramePr>
        <p:xfrm>
          <a:off x="3739228" y="4462411"/>
          <a:ext cx="598488" cy="630238"/>
        </p:xfrm>
        <a:graphic>
          <a:graphicData uri="http://schemas.openxmlformats.org/presentationml/2006/ole">
            <mc:AlternateContent xmlns:mc="http://schemas.openxmlformats.org/markup-compatibility/2006">
              <mc:Choice xmlns:v="urn:schemas-microsoft-com:vml" Requires="v">
                <p:oleObj spid="_x0000_s241148" name="方程式" r:id="rId10" imgW="215640" imgH="228600" progId="Equation.3">
                  <p:embed/>
                </p:oleObj>
              </mc:Choice>
              <mc:Fallback>
                <p:oleObj name="方程式" r:id="rId10" imgW="215640" imgH="228600" progId="Equation.3">
                  <p:embed/>
                  <p:pic>
                    <p:nvPicPr>
                      <p:cNvPr id="0" name=""/>
                      <p:cNvPicPr>
                        <a:picLocks noChangeAspect="1" noChangeArrowheads="1"/>
                      </p:cNvPicPr>
                      <p:nvPr/>
                    </p:nvPicPr>
                    <p:blipFill>
                      <a:blip r:embed="rId11"/>
                      <a:srcRect/>
                      <a:stretch>
                        <a:fillRect/>
                      </a:stretch>
                    </p:blipFill>
                    <p:spPr bwMode="auto">
                      <a:xfrm>
                        <a:off x="3739228" y="4462411"/>
                        <a:ext cx="598488" cy="630238"/>
                      </a:xfrm>
                      <a:prstGeom prst="rect">
                        <a:avLst/>
                      </a:prstGeom>
                      <a:noFill/>
                      <a:extLst/>
                    </p:spPr>
                  </p:pic>
                </p:oleObj>
              </mc:Fallback>
            </mc:AlternateContent>
          </a:graphicData>
        </a:graphic>
      </p:graphicFrame>
      <p:cxnSp>
        <p:nvCxnSpPr>
          <p:cNvPr id="35" name="直線單箭頭接點 34"/>
          <p:cNvCxnSpPr/>
          <p:nvPr/>
        </p:nvCxnSpPr>
        <p:spPr>
          <a:xfrm flipV="1">
            <a:off x="5316562" y="4500587"/>
            <a:ext cx="804687" cy="1"/>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6" name="直線單箭頭接點 35"/>
          <p:cNvCxnSpPr>
            <a:endCxn id="53" idx="1"/>
          </p:cNvCxnSpPr>
          <p:nvPr/>
        </p:nvCxnSpPr>
        <p:spPr>
          <a:xfrm>
            <a:off x="3464912" y="4280309"/>
            <a:ext cx="1510136" cy="25088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7" name="直線單箭頭接點 36"/>
          <p:cNvCxnSpPr>
            <a:endCxn id="53" idx="1"/>
          </p:cNvCxnSpPr>
          <p:nvPr/>
        </p:nvCxnSpPr>
        <p:spPr>
          <a:xfrm>
            <a:off x="3488693" y="3296375"/>
            <a:ext cx="1486355" cy="1234814"/>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38" name="群組 37"/>
          <p:cNvGrpSpPr/>
          <p:nvPr/>
        </p:nvGrpSpPr>
        <p:grpSpPr>
          <a:xfrm>
            <a:off x="686779" y="3444966"/>
            <a:ext cx="1179871" cy="1457162"/>
            <a:chOff x="-1083235" y="3210605"/>
            <a:chExt cx="1179871" cy="1457162"/>
          </a:xfrm>
        </p:grpSpPr>
        <p:pic>
          <p:nvPicPr>
            <p:cNvPr id="39" name="Picture 2" descr="http://www.etruriawifi.net/portals/0/Images/Email.jpg"/>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1083235" y="3487895"/>
              <a:ext cx="1179871" cy="117987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40" name="Object 12"/>
            <p:cNvGraphicFramePr>
              <a:graphicFrameLocks noChangeAspect="1"/>
            </p:cNvGraphicFramePr>
            <p:nvPr>
              <p:extLst/>
            </p:nvPr>
          </p:nvGraphicFramePr>
          <p:xfrm>
            <a:off x="-650422" y="3210605"/>
            <a:ext cx="352425" cy="387350"/>
          </p:xfrm>
          <a:graphic>
            <a:graphicData uri="http://schemas.openxmlformats.org/presentationml/2006/ole">
              <mc:AlternateContent xmlns:mc="http://schemas.openxmlformats.org/markup-compatibility/2006">
                <mc:Choice xmlns:v="urn:schemas-microsoft-com:vml" Requires="v">
                  <p:oleObj spid="_x0000_s241149" name="方程式" r:id="rId13" imgW="126720" imgH="139680" progId="Equation.3">
                    <p:embed/>
                  </p:oleObj>
                </mc:Choice>
                <mc:Fallback>
                  <p:oleObj name="方程式" r:id="rId13" imgW="126720" imgH="139680" progId="Equation.3">
                    <p:embed/>
                    <p:pic>
                      <p:nvPicPr>
                        <p:cNvPr id="0" name=""/>
                        <p:cNvPicPr>
                          <a:picLocks noChangeAspect="1" noChangeArrowheads="1"/>
                        </p:cNvPicPr>
                        <p:nvPr/>
                      </p:nvPicPr>
                      <p:blipFill>
                        <a:blip r:embed="rId14"/>
                        <a:srcRect/>
                        <a:stretch>
                          <a:fillRect/>
                        </a:stretch>
                      </p:blipFill>
                      <p:spPr bwMode="auto">
                        <a:xfrm>
                          <a:off x="-650422" y="3210605"/>
                          <a:ext cx="352425" cy="387350"/>
                        </a:xfrm>
                        <a:prstGeom prst="rect">
                          <a:avLst/>
                        </a:prstGeom>
                        <a:noFill/>
                        <a:extLst/>
                      </p:spPr>
                    </p:pic>
                  </p:oleObj>
                </mc:Fallback>
              </mc:AlternateContent>
            </a:graphicData>
          </a:graphic>
        </p:graphicFrame>
      </p:grpSp>
      <p:sp>
        <p:nvSpPr>
          <p:cNvPr id="43" name="文字方塊 42"/>
          <p:cNvSpPr txBox="1"/>
          <p:nvPr/>
        </p:nvSpPr>
        <p:spPr>
          <a:xfrm rot="5400000">
            <a:off x="2866694" y="4608622"/>
            <a:ext cx="769257" cy="523220"/>
          </a:xfrm>
          <a:prstGeom prst="rect">
            <a:avLst/>
          </a:prstGeom>
          <a:noFill/>
        </p:spPr>
        <p:txBody>
          <a:bodyPr wrap="square" rtlCol="0">
            <a:spAutoFit/>
          </a:bodyPr>
          <a:lstStyle/>
          <a:p>
            <a:pPr algn="ctr"/>
            <a:r>
              <a:rPr lang="en-US" altLang="zh-TW" sz="2800" dirty="0" smtClean="0"/>
              <a:t>…</a:t>
            </a:r>
            <a:endParaRPr lang="zh-TW" altLang="en-US" sz="2800" dirty="0"/>
          </a:p>
        </p:txBody>
      </p:sp>
      <p:graphicFrame>
        <p:nvGraphicFramePr>
          <p:cNvPr id="44" name="Object 12"/>
          <p:cNvGraphicFramePr>
            <a:graphicFrameLocks noChangeAspect="1"/>
          </p:cNvGraphicFramePr>
          <p:nvPr>
            <p:extLst>
              <p:ext uri="{D42A27DB-BD31-4B8C-83A1-F6EECF244321}">
                <p14:modId xmlns:p14="http://schemas.microsoft.com/office/powerpoint/2010/main" val="3653652914"/>
              </p:ext>
            </p:extLst>
          </p:nvPr>
        </p:nvGraphicFramePr>
        <p:xfrm>
          <a:off x="2941168" y="2870027"/>
          <a:ext cx="495300" cy="700087"/>
        </p:xfrm>
        <a:graphic>
          <a:graphicData uri="http://schemas.openxmlformats.org/presentationml/2006/ole">
            <mc:AlternateContent xmlns:mc="http://schemas.openxmlformats.org/markup-compatibility/2006">
              <mc:Choice xmlns:v="urn:schemas-microsoft-com:vml" Requires="v">
                <p:oleObj spid="_x0000_s241150" name="方程式" r:id="rId15" imgW="177480" imgH="253800" progId="Equation.3">
                  <p:embed/>
                </p:oleObj>
              </mc:Choice>
              <mc:Fallback>
                <p:oleObj name="方程式" r:id="rId15" imgW="177480" imgH="253800" progId="Equation.3">
                  <p:embed/>
                  <p:pic>
                    <p:nvPicPr>
                      <p:cNvPr id="0" name=""/>
                      <p:cNvPicPr>
                        <a:picLocks noChangeAspect="1" noChangeArrowheads="1"/>
                      </p:cNvPicPr>
                      <p:nvPr/>
                    </p:nvPicPr>
                    <p:blipFill>
                      <a:blip r:embed="rId16"/>
                      <a:srcRect/>
                      <a:stretch>
                        <a:fillRect/>
                      </a:stretch>
                    </p:blipFill>
                    <p:spPr bwMode="auto">
                      <a:xfrm>
                        <a:off x="2941168" y="2870027"/>
                        <a:ext cx="495300" cy="700087"/>
                      </a:xfrm>
                      <a:prstGeom prst="rect">
                        <a:avLst/>
                      </a:prstGeom>
                      <a:noFill/>
                      <a:extLst/>
                    </p:spPr>
                  </p:pic>
                </p:oleObj>
              </mc:Fallback>
            </mc:AlternateContent>
          </a:graphicData>
        </a:graphic>
      </p:graphicFrame>
      <p:graphicFrame>
        <p:nvGraphicFramePr>
          <p:cNvPr id="45" name="Object 12"/>
          <p:cNvGraphicFramePr>
            <a:graphicFrameLocks noChangeAspect="1"/>
          </p:cNvGraphicFramePr>
          <p:nvPr>
            <p:extLst>
              <p:ext uri="{D42A27DB-BD31-4B8C-83A1-F6EECF244321}">
                <p14:modId xmlns:p14="http://schemas.microsoft.com/office/powerpoint/2010/main" val="1727658771"/>
              </p:ext>
            </p:extLst>
          </p:nvPr>
        </p:nvGraphicFramePr>
        <p:xfrm>
          <a:off x="2924368" y="3866227"/>
          <a:ext cx="530225" cy="700087"/>
        </p:xfrm>
        <a:graphic>
          <a:graphicData uri="http://schemas.openxmlformats.org/presentationml/2006/ole">
            <mc:AlternateContent xmlns:mc="http://schemas.openxmlformats.org/markup-compatibility/2006">
              <mc:Choice xmlns:v="urn:schemas-microsoft-com:vml" Requires="v">
                <p:oleObj spid="_x0000_s241151" name="方程式" r:id="rId17" imgW="190440" imgH="253800" progId="Equation.3">
                  <p:embed/>
                </p:oleObj>
              </mc:Choice>
              <mc:Fallback>
                <p:oleObj name="方程式" r:id="rId17" imgW="190440" imgH="253800" progId="Equation.3">
                  <p:embed/>
                  <p:pic>
                    <p:nvPicPr>
                      <p:cNvPr id="0" name=""/>
                      <p:cNvPicPr>
                        <a:picLocks noChangeAspect="1" noChangeArrowheads="1"/>
                      </p:cNvPicPr>
                      <p:nvPr/>
                    </p:nvPicPr>
                    <p:blipFill>
                      <a:blip r:embed="rId18"/>
                      <a:srcRect/>
                      <a:stretch>
                        <a:fillRect/>
                      </a:stretch>
                    </p:blipFill>
                    <p:spPr bwMode="auto">
                      <a:xfrm>
                        <a:off x="2924368" y="3866227"/>
                        <a:ext cx="530225" cy="700087"/>
                      </a:xfrm>
                      <a:prstGeom prst="rect">
                        <a:avLst/>
                      </a:prstGeom>
                      <a:noFill/>
                      <a:extLst/>
                    </p:spPr>
                  </p:pic>
                </p:oleObj>
              </mc:Fallback>
            </mc:AlternateContent>
          </a:graphicData>
        </a:graphic>
      </p:graphicFrame>
      <p:graphicFrame>
        <p:nvGraphicFramePr>
          <p:cNvPr id="46" name="Object 12"/>
          <p:cNvGraphicFramePr>
            <a:graphicFrameLocks noChangeAspect="1"/>
          </p:cNvGraphicFramePr>
          <p:nvPr>
            <p:extLst>
              <p:ext uri="{D42A27DB-BD31-4B8C-83A1-F6EECF244321}">
                <p14:modId xmlns:p14="http://schemas.microsoft.com/office/powerpoint/2010/main" val="2792994693"/>
              </p:ext>
            </p:extLst>
          </p:nvPr>
        </p:nvGraphicFramePr>
        <p:xfrm>
          <a:off x="2881487" y="4988079"/>
          <a:ext cx="603250" cy="700087"/>
        </p:xfrm>
        <a:graphic>
          <a:graphicData uri="http://schemas.openxmlformats.org/presentationml/2006/ole">
            <mc:AlternateContent xmlns:mc="http://schemas.openxmlformats.org/markup-compatibility/2006">
              <mc:Choice xmlns:v="urn:schemas-microsoft-com:vml" Requires="v">
                <p:oleObj spid="_x0000_s241152" name="方程式" r:id="rId19" imgW="215640" imgH="253800" progId="Equation.3">
                  <p:embed/>
                </p:oleObj>
              </mc:Choice>
              <mc:Fallback>
                <p:oleObj name="方程式" r:id="rId19" imgW="215640" imgH="253800" progId="Equation.3">
                  <p:embed/>
                  <p:pic>
                    <p:nvPicPr>
                      <p:cNvPr id="0" name=""/>
                      <p:cNvPicPr>
                        <a:picLocks noChangeAspect="1" noChangeArrowheads="1"/>
                      </p:cNvPicPr>
                      <p:nvPr/>
                    </p:nvPicPr>
                    <p:blipFill>
                      <a:blip r:embed="rId20"/>
                      <a:srcRect/>
                      <a:stretch>
                        <a:fillRect/>
                      </a:stretch>
                    </p:blipFill>
                    <p:spPr bwMode="auto">
                      <a:xfrm>
                        <a:off x="2881487" y="4988079"/>
                        <a:ext cx="603250" cy="700087"/>
                      </a:xfrm>
                      <a:prstGeom prst="rect">
                        <a:avLst/>
                      </a:prstGeom>
                      <a:noFill/>
                      <a:extLst/>
                    </p:spPr>
                  </p:pic>
                </p:oleObj>
              </mc:Fallback>
            </mc:AlternateContent>
          </a:graphicData>
        </a:graphic>
      </p:graphicFrame>
      <p:graphicFrame>
        <p:nvGraphicFramePr>
          <p:cNvPr id="48" name="Object 12"/>
          <p:cNvGraphicFramePr>
            <a:graphicFrameLocks noChangeAspect="1"/>
          </p:cNvGraphicFramePr>
          <p:nvPr>
            <p:extLst>
              <p:ext uri="{D42A27DB-BD31-4B8C-83A1-F6EECF244321}">
                <p14:modId xmlns:p14="http://schemas.microsoft.com/office/powerpoint/2010/main" val="928866534"/>
              </p:ext>
            </p:extLst>
          </p:nvPr>
        </p:nvGraphicFramePr>
        <p:xfrm>
          <a:off x="4888488" y="3444966"/>
          <a:ext cx="2130425" cy="503238"/>
        </p:xfrm>
        <a:graphic>
          <a:graphicData uri="http://schemas.openxmlformats.org/presentationml/2006/ole">
            <mc:AlternateContent xmlns:mc="http://schemas.openxmlformats.org/markup-compatibility/2006">
              <mc:Choice xmlns:v="urn:schemas-microsoft-com:vml" Requires="v">
                <p:oleObj spid="_x0000_s241153" name="方程式" r:id="rId21" imgW="749160" imgH="177480" progId="Equation.3">
                  <p:embed/>
                </p:oleObj>
              </mc:Choice>
              <mc:Fallback>
                <p:oleObj name="方程式" r:id="rId21" imgW="749160" imgH="177480" progId="Equation.3">
                  <p:embed/>
                  <p:pic>
                    <p:nvPicPr>
                      <p:cNvPr id="0" name=""/>
                      <p:cNvPicPr>
                        <a:picLocks noChangeAspect="1" noChangeArrowheads="1"/>
                      </p:cNvPicPr>
                      <p:nvPr/>
                    </p:nvPicPr>
                    <p:blipFill>
                      <a:blip r:embed="rId22"/>
                      <a:srcRect/>
                      <a:stretch>
                        <a:fillRect/>
                      </a:stretch>
                    </p:blipFill>
                    <p:spPr bwMode="auto">
                      <a:xfrm>
                        <a:off x="4888488" y="3444966"/>
                        <a:ext cx="2130425" cy="503238"/>
                      </a:xfrm>
                      <a:prstGeom prst="rect">
                        <a:avLst/>
                      </a:prstGeom>
                      <a:noFill/>
                      <a:extLst/>
                    </p:spPr>
                  </p:pic>
                </p:oleObj>
              </mc:Fallback>
            </mc:AlternateContent>
          </a:graphicData>
        </a:graphic>
      </p:graphicFrame>
      <p:graphicFrame>
        <p:nvGraphicFramePr>
          <p:cNvPr id="49" name="Object 12"/>
          <p:cNvGraphicFramePr>
            <a:graphicFrameLocks noChangeAspect="1"/>
          </p:cNvGraphicFramePr>
          <p:nvPr>
            <p:extLst>
              <p:ext uri="{D42A27DB-BD31-4B8C-83A1-F6EECF244321}">
                <p14:modId xmlns:p14="http://schemas.microsoft.com/office/powerpoint/2010/main" val="3262689812"/>
              </p:ext>
            </p:extLst>
          </p:nvPr>
        </p:nvGraphicFramePr>
        <p:xfrm>
          <a:off x="5632798" y="4975597"/>
          <a:ext cx="2143125" cy="973138"/>
        </p:xfrm>
        <a:graphic>
          <a:graphicData uri="http://schemas.openxmlformats.org/presentationml/2006/ole">
            <mc:AlternateContent xmlns:mc="http://schemas.openxmlformats.org/markup-compatibility/2006">
              <mc:Choice xmlns:v="urn:schemas-microsoft-com:vml" Requires="v">
                <p:oleObj spid="_x0000_s241154" name="方程式" r:id="rId23" imgW="863280" imgH="393480" progId="Equation.3">
                  <p:embed/>
                </p:oleObj>
              </mc:Choice>
              <mc:Fallback>
                <p:oleObj name="方程式" r:id="rId23" imgW="863280" imgH="393480" progId="Equation.3">
                  <p:embed/>
                  <p:pic>
                    <p:nvPicPr>
                      <p:cNvPr id="0" name=""/>
                      <p:cNvPicPr>
                        <a:picLocks noChangeAspect="1" noChangeArrowheads="1"/>
                      </p:cNvPicPr>
                      <p:nvPr/>
                    </p:nvPicPr>
                    <p:blipFill>
                      <a:blip r:embed="rId24"/>
                      <a:srcRect/>
                      <a:stretch>
                        <a:fillRect/>
                      </a:stretch>
                    </p:blipFill>
                    <p:spPr bwMode="auto">
                      <a:xfrm>
                        <a:off x="5632798" y="4975597"/>
                        <a:ext cx="2143125" cy="973138"/>
                      </a:xfrm>
                      <a:prstGeom prst="rect">
                        <a:avLst/>
                      </a:prstGeom>
                      <a:noFill/>
                      <a:extLst/>
                    </p:spPr>
                  </p:pic>
                </p:oleObj>
              </mc:Fallback>
            </mc:AlternateContent>
          </a:graphicData>
        </a:graphic>
      </p:graphicFrame>
      <p:grpSp>
        <p:nvGrpSpPr>
          <p:cNvPr id="52" name="群組 51"/>
          <p:cNvGrpSpPr/>
          <p:nvPr/>
        </p:nvGrpSpPr>
        <p:grpSpPr>
          <a:xfrm>
            <a:off x="4975048" y="4271029"/>
            <a:ext cx="520319" cy="520319"/>
            <a:chOff x="3342651" y="3507082"/>
            <a:chExt cx="520319" cy="520319"/>
          </a:xfrm>
        </p:grpSpPr>
        <p:sp>
          <p:nvSpPr>
            <p:cNvPr id="53" name="矩形 52"/>
            <p:cNvSpPr/>
            <p:nvPr/>
          </p:nvSpPr>
          <p:spPr>
            <a:xfrm>
              <a:off x="3342651" y="3507082"/>
              <a:ext cx="520319" cy="520319"/>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zh-TW" altLang="en-US"/>
            </a:p>
          </p:txBody>
        </p:sp>
        <p:graphicFrame>
          <p:nvGraphicFramePr>
            <p:cNvPr id="54" name="Object 12"/>
            <p:cNvGraphicFramePr>
              <a:graphicFrameLocks noChangeAspect="1"/>
            </p:cNvGraphicFramePr>
            <p:nvPr>
              <p:extLst/>
            </p:nvPr>
          </p:nvGraphicFramePr>
          <p:xfrm>
            <a:off x="3435128" y="3545009"/>
            <a:ext cx="385763" cy="387350"/>
          </p:xfrm>
          <a:graphic>
            <a:graphicData uri="http://schemas.openxmlformats.org/presentationml/2006/ole">
              <mc:AlternateContent xmlns:mc="http://schemas.openxmlformats.org/markup-compatibility/2006">
                <mc:Choice xmlns:v="urn:schemas-microsoft-com:vml" Requires="v">
                  <p:oleObj spid="_x0000_s241155" name="方程式" r:id="rId25" imgW="139680" imgH="139680" progId="Equation.3">
                    <p:embed/>
                  </p:oleObj>
                </mc:Choice>
                <mc:Fallback>
                  <p:oleObj name="方程式" r:id="rId25" imgW="139680" imgH="139680" progId="Equation.3">
                    <p:embed/>
                    <p:pic>
                      <p:nvPicPr>
                        <p:cNvPr id="0" name=""/>
                        <p:cNvPicPr>
                          <a:picLocks noChangeAspect="1" noChangeArrowheads="1"/>
                        </p:cNvPicPr>
                        <p:nvPr/>
                      </p:nvPicPr>
                      <p:blipFill>
                        <a:blip r:embed="rId26"/>
                        <a:srcRect/>
                        <a:stretch>
                          <a:fillRect/>
                        </a:stretch>
                      </p:blipFill>
                      <p:spPr bwMode="auto">
                        <a:xfrm>
                          <a:off x="3435128" y="3545009"/>
                          <a:ext cx="385763" cy="387350"/>
                        </a:xfrm>
                        <a:prstGeom prst="rect">
                          <a:avLst/>
                        </a:prstGeom>
                        <a:noFill/>
                        <a:extLst/>
                      </p:spPr>
                    </p:pic>
                  </p:oleObj>
                </mc:Fallback>
              </mc:AlternateContent>
            </a:graphicData>
          </a:graphic>
        </p:graphicFrame>
      </p:grpSp>
      <p:cxnSp>
        <p:nvCxnSpPr>
          <p:cNvPr id="55" name="直線單箭頭接點 54"/>
          <p:cNvCxnSpPr/>
          <p:nvPr/>
        </p:nvCxnSpPr>
        <p:spPr>
          <a:xfrm flipV="1">
            <a:off x="1703291" y="3278506"/>
            <a:ext cx="1140477" cy="743777"/>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6" name="直線單箭頭接點 55"/>
          <p:cNvCxnSpPr>
            <a:stCxn id="39" idx="3"/>
            <a:endCxn id="45" idx="1"/>
          </p:cNvCxnSpPr>
          <p:nvPr/>
        </p:nvCxnSpPr>
        <p:spPr>
          <a:xfrm flipV="1">
            <a:off x="1866650" y="4216270"/>
            <a:ext cx="1057718" cy="95922"/>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7" name="直線單箭頭接點 56"/>
          <p:cNvCxnSpPr/>
          <p:nvPr/>
        </p:nvCxnSpPr>
        <p:spPr>
          <a:xfrm>
            <a:off x="1764385" y="4679541"/>
            <a:ext cx="1062758" cy="709938"/>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59" name="Object 12"/>
          <p:cNvGraphicFramePr>
            <a:graphicFrameLocks noChangeAspect="1"/>
          </p:cNvGraphicFramePr>
          <p:nvPr>
            <p:extLst>
              <p:ext uri="{D42A27DB-BD31-4B8C-83A1-F6EECF244321}">
                <p14:modId xmlns:p14="http://schemas.microsoft.com/office/powerpoint/2010/main" val="443484438"/>
              </p:ext>
            </p:extLst>
          </p:nvPr>
        </p:nvGraphicFramePr>
        <p:xfrm>
          <a:off x="5056029" y="5563493"/>
          <a:ext cx="354012" cy="488950"/>
        </p:xfrm>
        <a:graphic>
          <a:graphicData uri="http://schemas.openxmlformats.org/presentationml/2006/ole">
            <mc:AlternateContent xmlns:mc="http://schemas.openxmlformats.org/markup-compatibility/2006">
              <mc:Choice xmlns:v="urn:schemas-microsoft-com:vml" Requires="v">
                <p:oleObj spid="_x0000_s241156" name="方程式" r:id="rId27" imgW="126720" imgH="177480" progId="Equation.3">
                  <p:embed/>
                </p:oleObj>
              </mc:Choice>
              <mc:Fallback>
                <p:oleObj name="方程式" r:id="rId27" imgW="126720" imgH="177480" progId="Equation.3">
                  <p:embed/>
                  <p:pic>
                    <p:nvPicPr>
                      <p:cNvPr id="0" name=""/>
                      <p:cNvPicPr>
                        <a:picLocks noChangeAspect="1" noChangeArrowheads="1"/>
                      </p:cNvPicPr>
                      <p:nvPr/>
                    </p:nvPicPr>
                    <p:blipFill>
                      <a:blip r:embed="rId28"/>
                      <a:srcRect/>
                      <a:stretch>
                        <a:fillRect/>
                      </a:stretch>
                    </p:blipFill>
                    <p:spPr bwMode="auto">
                      <a:xfrm>
                        <a:off x="5056029" y="5563493"/>
                        <a:ext cx="354012" cy="488950"/>
                      </a:xfrm>
                      <a:prstGeom prst="rect">
                        <a:avLst/>
                      </a:prstGeom>
                      <a:noFill/>
                      <a:extLst/>
                    </p:spPr>
                  </p:pic>
                </p:oleObj>
              </mc:Fallback>
            </mc:AlternateContent>
          </a:graphicData>
        </a:graphic>
      </p:graphicFrame>
      <p:cxnSp>
        <p:nvCxnSpPr>
          <p:cNvPr id="61" name="直線單箭頭接點 60"/>
          <p:cNvCxnSpPr/>
          <p:nvPr/>
        </p:nvCxnSpPr>
        <p:spPr>
          <a:xfrm flipV="1">
            <a:off x="5235207" y="4799608"/>
            <a:ext cx="0" cy="676575"/>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67" name="Object 12"/>
          <p:cNvGraphicFramePr>
            <a:graphicFrameLocks noChangeAspect="1"/>
          </p:cNvGraphicFramePr>
          <p:nvPr>
            <p:extLst>
              <p:ext uri="{D42A27DB-BD31-4B8C-83A1-F6EECF244321}">
                <p14:modId xmlns:p14="http://schemas.microsoft.com/office/powerpoint/2010/main" val="2081565780"/>
              </p:ext>
            </p:extLst>
          </p:nvPr>
        </p:nvGraphicFramePr>
        <p:xfrm>
          <a:off x="6197011" y="4217847"/>
          <a:ext cx="787400" cy="533400"/>
        </p:xfrm>
        <a:graphic>
          <a:graphicData uri="http://schemas.openxmlformats.org/presentationml/2006/ole">
            <mc:AlternateContent xmlns:mc="http://schemas.openxmlformats.org/markup-compatibility/2006">
              <mc:Choice xmlns:v="urn:schemas-microsoft-com:vml" Requires="v">
                <p:oleObj spid="_x0000_s241157" name="方程式" r:id="rId29" imgW="317160" imgH="215640" progId="Equation.3">
                  <p:embed/>
                </p:oleObj>
              </mc:Choice>
              <mc:Fallback>
                <p:oleObj name="方程式" r:id="rId29" imgW="317160" imgH="215640" progId="Equation.3">
                  <p:embed/>
                  <p:pic>
                    <p:nvPicPr>
                      <p:cNvPr id="0" name=""/>
                      <p:cNvPicPr>
                        <a:picLocks noChangeAspect="1" noChangeArrowheads="1"/>
                      </p:cNvPicPr>
                      <p:nvPr/>
                    </p:nvPicPr>
                    <p:blipFill>
                      <a:blip r:embed="rId30"/>
                      <a:srcRect/>
                      <a:stretch>
                        <a:fillRect/>
                      </a:stretch>
                    </p:blipFill>
                    <p:spPr bwMode="auto">
                      <a:xfrm>
                        <a:off x="6197011" y="4217847"/>
                        <a:ext cx="787400" cy="533400"/>
                      </a:xfrm>
                      <a:prstGeom prst="rect">
                        <a:avLst/>
                      </a:prstGeom>
                      <a:noFill/>
                      <a:extLst/>
                    </p:spPr>
                  </p:pic>
                </p:oleObj>
              </mc:Fallback>
            </mc:AlternateContent>
          </a:graphicData>
        </a:graphic>
      </p:graphicFrame>
      <p:cxnSp>
        <p:nvCxnSpPr>
          <p:cNvPr id="69" name="直線單箭頭接點 68"/>
          <p:cNvCxnSpPr/>
          <p:nvPr/>
        </p:nvCxnSpPr>
        <p:spPr>
          <a:xfrm>
            <a:off x="7061350" y="4481547"/>
            <a:ext cx="714573"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 name="文字方塊 3"/>
          <p:cNvSpPr txBox="1"/>
          <p:nvPr/>
        </p:nvSpPr>
        <p:spPr>
          <a:xfrm>
            <a:off x="4812876" y="6109545"/>
            <a:ext cx="798022" cy="461665"/>
          </a:xfrm>
          <a:prstGeom prst="rect">
            <a:avLst/>
          </a:prstGeom>
          <a:noFill/>
        </p:spPr>
        <p:txBody>
          <a:bodyPr wrap="square" rtlCol="0">
            <a:spAutoFit/>
          </a:bodyPr>
          <a:lstStyle/>
          <a:p>
            <a:pPr algn="ctr"/>
            <a:r>
              <a:rPr lang="en-US" altLang="zh-TW" sz="2400" b="1" dirty="0" smtClean="0">
                <a:solidFill>
                  <a:srgbClr val="FF0000"/>
                </a:solidFill>
              </a:rPr>
              <a:t>bias</a:t>
            </a:r>
            <a:endParaRPr lang="zh-TW" altLang="en-US" sz="2400" b="1" dirty="0">
              <a:solidFill>
                <a:srgbClr val="FF0000"/>
              </a:solidFill>
            </a:endParaRPr>
          </a:p>
        </p:txBody>
      </p:sp>
      <p:graphicFrame>
        <p:nvGraphicFramePr>
          <p:cNvPr id="51" name="Object 12"/>
          <p:cNvGraphicFramePr>
            <a:graphicFrameLocks noChangeAspect="1"/>
          </p:cNvGraphicFramePr>
          <p:nvPr>
            <p:extLst>
              <p:ext uri="{D42A27DB-BD31-4B8C-83A1-F6EECF244321}">
                <p14:modId xmlns:p14="http://schemas.microsoft.com/office/powerpoint/2010/main" val="2192754798"/>
              </p:ext>
            </p:extLst>
          </p:nvPr>
        </p:nvGraphicFramePr>
        <p:xfrm>
          <a:off x="1990163" y="1444423"/>
          <a:ext cx="3533775" cy="1112838"/>
        </p:xfrm>
        <a:graphic>
          <a:graphicData uri="http://schemas.openxmlformats.org/presentationml/2006/ole">
            <mc:AlternateContent xmlns:mc="http://schemas.openxmlformats.org/markup-compatibility/2006">
              <mc:Choice xmlns:v="urn:schemas-microsoft-com:vml" Requires="v">
                <p:oleObj spid="_x0000_s241158" name="方程式" r:id="rId31" imgW="1244520" imgH="393480" progId="Equation.3">
                  <p:embed/>
                </p:oleObj>
              </mc:Choice>
              <mc:Fallback>
                <p:oleObj name="方程式" r:id="rId31" imgW="1244520" imgH="393480" progId="Equation.3">
                  <p:embed/>
                  <p:pic>
                    <p:nvPicPr>
                      <p:cNvPr id="0" name=""/>
                      <p:cNvPicPr>
                        <a:picLocks noChangeAspect="1" noChangeArrowheads="1"/>
                      </p:cNvPicPr>
                      <p:nvPr/>
                    </p:nvPicPr>
                    <p:blipFill>
                      <a:blip r:embed="rId32"/>
                      <a:srcRect/>
                      <a:stretch>
                        <a:fillRect/>
                      </a:stretch>
                    </p:blipFill>
                    <p:spPr bwMode="auto">
                      <a:xfrm>
                        <a:off x="1990163" y="1444423"/>
                        <a:ext cx="3533775" cy="1112838"/>
                      </a:xfrm>
                      <a:prstGeom prst="rect">
                        <a:avLst/>
                      </a:prstGeom>
                      <a:noFill/>
                      <a:extLst/>
                    </p:spPr>
                  </p:pic>
                </p:oleObj>
              </mc:Fallback>
            </mc:AlternateContent>
          </a:graphicData>
        </a:graphic>
      </p:graphicFrame>
      <p:graphicFrame>
        <p:nvGraphicFramePr>
          <p:cNvPr id="58" name="Object 12"/>
          <p:cNvGraphicFramePr>
            <a:graphicFrameLocks noChangeAspect="1"/>
          </p:cNvGraphicFramePr>
          <p:nvPr>
            <p:extLst>
              <p:ext uri="{D42A27DB-BD31-4B8C-83A1-F6EECF244321}">
                <p14:modId xmlns:p14="http://schemas.microsoft.com/office/powerpoint/2010/main" val="2121668690"/>
              </p:ext>
            </p:extLst>
          </p:nvPr>
        </p:nvGraphicFramePr>
        <p:xfrm>
          <a:off x="6488813" y="1763563"/>
          <a:ext cx="431800" cy="466725"/>
        </p:xfrm>
        <a:graphic>
          <a:graphicData uri="http://schemas.openxmlformats.org/presentationml/2006/ole">
            <mc:AlternateContent xmlns:mc="http://schemas.openxmlformats.org/markup-compatibility/2006">
              <mc:Choice xmlns:v="urn:schemas-microsoft-com:vml" Requires="v">
                <p:oleObj spid="_x0000_s241159" name="方程式" r:id="rId33" imgW="152280" imgH="164880" progId="Equation.3">
                  <p:embed/>
                </p:oleObj>
              </mc:Choice>
              <mc:Fallback>
                <p:oleObj name="方程式" r:id="rId33" imgW="152280" imgH="164880" progId="Equation.3">
                  <p:embed/>
                  <p:pic>
                    <p:nvPicPr>
                      <p:cNvPr id="0" name=""/>
                      <p:cNvPicPr>
                        <a:picLocks noChangeAspect="1" noChangeArrowheads="1"/>
                      </p:cNvPicPr>
                      <p:nvPr/>
                    </p:nvPicPr>
                    <p:blipFill>
                      <a:blip r:embed="rId34"/>
                      <a:srcRect/>
                      <a:stretch>
                        <a:fillRect/>
                      </a:stretch>
                    </p:blipFill>
                    <p:spPr bwMode="auto">
                      <a:xfrm>
                        <a:off x="6488813" y="1763563"/>
                        <a:ext cx="431800" cy="466725"/>
                      </a:xfrm>
                      <a:prstGeom prst="rect">
                        <a:avLst/>
                      </a:prstGeom>
                      <a:noFill/>
                      <a:extLst/>
                    </p:spPr>
                  </p:pic>
                </p:oleObj>
              </mc:Fallback>
            </mc:AlternateContent>
          </a:graphicData>
        </a:graphic>
      </p:graphicFrame>
      <p:cxnSp>
        <p:nvCxnSpPr>
          <p:cNvPr id="62" name="直線單箭頭接點 61"/>
          <p:cNvCxnSpPr/>
          <p:nvPr/>
        </p:nvCxnSpPr>
        <p:spPr>
          <a:xfrm>
            <a:off x="5605370" y="1996926"/>
            <a:ext cx="816714" cy="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65" name="文字方塊 64"/>
          <p:cNvSpPr txBox="1"/>
          <p:nvPr/>
        </p:nvSpPr>
        <p:spPr>
          <a:xfrm>
            <a:off x="2465781" y="5753629"/>
            <a:ext cx="1384822" cy="461665"/>
          </a:xfrm>
          <a:prstGeom prst="rect">
            <a:avLst/>
          </a:prstGeom>
          <a:noFill/>
        </p:spPr>
        <p:txBody>
          <a:bodyPr wrap="square" rtlCol="0">
            <a:spAutoFit/>
          </a:bodyPr>
          <a:lstStyle/>
          <a:p>
            <a:pPr algn="ctr"/>
            <a:r>
              <a:rPr lang="en-US" altLang="zh-TW" sz="2400" b="1" dirty="0" smtClean="0">
                <a:solidFill>
                  <a:srgbClr val="FF0000"/>
                </a:solidFill>
              </a:rPr>
              <a:t>feature</a:t>
            </a:r>
            <a:endParaRPr lang="zh-TW" altLang="en-US" sz="2400" b="1" dirty="0">
              <a:solidFill>
                <a:srgbClr val="FF0000"/>
              </a:solidFill>
            </a:endParaRPr>
          </a:p>
        </p:txBody>
      </p:sp>
      <p:sp>
        <p:nvSpPr>
          <p:cNvPr id="12" name="文字方塊 11"/>
          <p:cNvSpPr txBox="1"/>
          <p:nvPr/>
        </p:nvSpPr>
        <p:spPr>
          <a:xfrm>
            <a:off x="716075" y="4986180"/>
            <a:ext cx="1354951" cy="461665"/>
          </a:xfrm>
          <a:prstGeom prst="rect">
            <a:avLst/>
          </a:prstGeom>
          <a:noFill/>
        </p:spPr>
        <p:txBody>
          <a:bodyPr wrap="square" rtlCol="0">
            <a:spAutoFit/>
          </a:bodyPr>
          <a:lstStyle/>
          <a:p>
            <a:pPr algn="ctr"/>
            <a:r>
              <a:rPr lang="en-US" altLang="zh-TW" sz="2400" dirty="0" smtClean="0">
                <a:solidFill>
                  <a:srgbClr val="FF0000"/>
                </a:solidFill>
              </a:rPr>
              <a:t>Yes</a:t>
            </a:r>
            <a:endParaRPr lang="zh-TW" altLang="en-US" sz="2400" dirty="0">
              <a:solidFill>
                <a:srgbClr val="FF0000"/>
              </a:solidFill>
            </a:endParaRPr>
          </a:p>
        </p:txBody>
      </p:sp>
      <p:sp>
        <p:nvSpPr>
          <p:cNvPr id="68" name="文字方塊 67"/>
          <p:cNvSpPr txBox="1"/>
          <p:nvPr/>
        </p:nvSpPr>
        <p:spPr>
          <a:xfrm>
            <a:off x="7850732" y="3585601"/>
            <a:ext cx="1354951" cy="461665"/>
          </a:xfrm>
          <a:prstGeom prst="rect">
            <a:avLst/>
          </a:prstGeom>
          <a:noFill/>
        </p:spPr>
        <p:txBody>
          <a:bodyPr wrap="square" rtlCol="0">
            <a:spAutoFit/>
          </a:bodyPr>
          <a:lstStyle/>
          <a:p>
            <a:pPr algn="ctr"/>
            <a:r>
              <a:rPr lang="en-US" altLang="zh-TW" sz="2400" dirty="0" smtClean="0">
                <a:solidFill>
                  <a:srgbClr val="FF0000"/>
                </a:solidFill>
              </a:rPr>
              <a:t>1</a:t>
            </a:r>
            <a:endParaRPr lang="zh-TW" altLang="en-US" sz="2400" dirty="0">
              <a:solidFill>
                <a:srgbClr val="FF0000"/>
              </a:solidFill>
            </a:endParaRPr>
          </a:p>
        </p:txBody>
      </p:sp>
      <p:sp>
        <p:nvSpPr>
          <p:cNvPr id="70" name="文字方塊 69"/>
          <p:cNvSpPr txBox="1"/>
          <p:nvPr/>
        </p:nvSpPr>
        <p:spPr>
          <a:xfrm>
            <a:off x="7850732" y="4877717"/>
            <a:ext cx="1354951" cy="461665"/>
          </a:xfrm>
          <a:prstGeom prst="rect">
            <a:avLst/>
          </a:prstGeom>
          <a:noFill/>
        </p:spPr>
        <p:txBody>
          <a:bodyPr wrap="square" rtlCol="0">
            <a:spAutoFit/>
          </a:bodyPr>
          <a:lstStyle/>
          <a:p>
            <a:pPr algn="ctr"/>
            <a:r>
              <a:rPr lang="en-US" altLang="zh-TW" sz="2400" dirty="0">
                <a:solidFill>
                  <a:srgbClr val="0000FF"/>
                </a:solidFill>
              </a:rPr>
              <a:t>0</a:t>
            </a:r>
            <a:endParaRPr lang="zh-TW" altLang="en-US" sz="2400" dirty="0">
              <a:solidFill>
                <a:srgbClr val="0000FF"/>
              </a:solidFill>
            </a:endParaRPr>
          </a:p>
        </p:txBody>
      </p:sp>
      <p:sp>
        <p:nvSpPr>
          <p:cNvPr id="71" name="文字方塊 70"/>
          <p:cNvSpPr txBox="1"/>
          <p:nvPr/>
        </p:nvSpPr>
        <p:spPr>
          <a:xfrm>
            <a:off x="722481" y="5604990"/>
            <a:ext cx="1354951" cy="461665"/>
          </a:xfrm>
          <a:prstGeom prst="rect">
            <a:avLst/>
          </a:prstGeom>
          <a:noFill/>
        </p:spPr>
        <p:txBody>
          <a:bodyPr wrap="square" rtlCol="0">
            <a:spAutoFit/>
          </a:bodyPr>
          <a:lstStyle/>
          <a:p>
            <a:pPr algn="ctr"/>
            <a:r>
              <a:rPr lang="en-US" altLang="zh-TW" sz="2400" dirty="0" smtClean="0">
                <a:solidFill>
                  <a:srgbClr val="0000FF"/>
                </a:solidFill>
              </a:rPr>
              <a:t>No</a:t>
            </a:r>
            <a:endParaRPr lang="zh-TW" altLang="en-US" sz="2400" dirty="0">
              <a:solidFill>
                <a:srgbClr val="0000FF"/>
              </a:solidFill>
            </a:endParaRPr>
          </a:p>
        </p:txBody>
      </p:sp>
      <p:sp>
        <p:nvSpPr>
          <p:cNvPr id="13" name="左大括弧 12"/>
          <p:cNvSpPr/>
          <p:nvPr/>
        </p:nvSpPr>
        <p:spPr>
          <a:xfrm>
            <a:off x="918495" y="5001859"/>
            <a:ext cx="282633" cy="1001521"/>
          </a:xfrm>
          <a:prstGeom prst="leftBrace">
            <a:avLst>
              <a:gd name="adj1" fmla="val 147059"/>
              <a:gd name="adj2" fmla="val 50000"/>
            </a:avLst>
          </a:prstGeom>
          <a:ln w="38100">
            <a:solidFill>
              <a:srgbClr val="7030A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TW" altLang="en-US"/>
          </a:p>
        </p:txBody>
      </p:sp>
      <p:sp>
        <p:nvSpPr>
          <p:cNvPr id="72" name="左大括弧 71"/>
          <p:cNvSpPr/>
          <p:nvPr/>
        </p:nvSpPr>
        <p:spPr>
          <a:xfrm>
            <a:off x="8043399" y="3717557"/>
            <a:ext cx="260171" cy="1527979"/>
          </a:xfrm>
          <a:prstGeom prst="leftBrace">
            <a:avLst>
              <a:gd name="adj1" fmla="val 147059"/>
              <a:gd name="adj2" fmla="val 50000"/>
            </a:avLst>
          </a:prstGeom>
          <a:ln w="38100">
            <a:solidFill>
              <a:srgbClr val="7030A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TW" altLang="en-US"/>
          </a:p>
        </p:txBody>
      </p:sp>
      <p:graphicFrame>
        <p:nvGraphicFramePr>
          <p:cNvPr id="47" name="Object 12"/>
          <p:cNvGraphicFramePr>
            <a:graphicFrameLocks noChangeAspect="1"/>
          </p:cNvGraphicFramePr>
          <p:nvPr>
            <p:extLst>
              <p:ext uri="{D42A27DB-BD31-4B8C-83A1-F6EECF244321}">
                <p14:modId xmlns:p14="http://schemas.microsoft.com/office/powerpoint/2010/main" val="387293958"/>
              </p:ext>
            </p:extLst>
          </p:nvPr>
        </p:nvGraphicFramePr>
        <p:xfrm>
          <a:off x="2327901" y="2736683"/>
          <a:ext cx="511870" cy="665432"/>
        </p:xfrm>
        <a:graphic>
          <a:graphicData uri="http://schemas.openxmlformats.org/presentationml/2006/ole">
            <mc:AlternateContent xmlns:mc="http://schemas.openxmlformats.org/markup-compatibility/2006">
              <mc:Choice xmlns:v="urn:schemas-microsoft-com:vml" Requires="v">
                <p:oleObj spid="_x0000_s241160" name="方程式" r:id="rId35" imgW="126720" imgH="164880" progId="Equation.3">
                  <p:embed/>
                </p:oleObj>
              </mc:Choice>
              <mc:Fallback>
                <p:oleObj name="方程式" r:id="rId35" imgW="126720" imgH="164880" progId="Equation.3">
                  <p:embed/>
                  <p:pic>
                    <p:nvPicPr>
                      <p:cNvPr id="0" name=""/>
                      <p:cNvPicPr>
                        <a:picLocks noChangeAspect="1" noChangeArrowheads="1"/>
                      </p:cNvPicPr>
                      <p:nvPr/>
                    </p:nvPicPr>
                    <p:blipFill>
                      <a:blip r:embed="rId36"/>
                      <a:srcRect/>
                      <a:stretch>
                        <a:fillRect/>
                      </a:stretch>
                    </p:blipFill>
                    <p:spPr bwMode="auto">
                      <a:xfrm>
                        <a:off x="2327901" y="2736683"/>
                        <a:ext cx="511870" cy="665432"/>
                      </a:xfrm>
                      <a:prstGeom prst="rect">
                        <a:avLst/>
                      </a:prstGeom>
                      <a:noFill/>
                      <a:extLst/>
                    </p:spPr>
                  </p:pic>
                </p:oleObj>
              </mc:Fallback>
            </mc:AlternateContent>
          </a:graphicData>
        </a:graphic>
      </p:graphicFrame>
      <p:sp>
        <p:nvSpPr>
          <p:cNvPr id="3" name="文字方塊 2"/>
          <p:cNvSpPr txBox="1"/>
          <p:nvPr/>
        </p:nvSpPr>
        <p:spPr>
          <a:xfrm>
            <a:off x="5953850" y="2430211"/>
            <a:ext cx="2851150" cy="954107"/>
          </a:xfrm>
          <a:prstGeom prst="rect">
            <a:avLst/>
          </a:prstGeom>
        </p:spPr>
        <p:style>
          <a:lnRef idx="0">
            <a:schemeClr val="accent5"/>
          </a:lnRef>
          <a:fillRef idx="3">
            <a:schemeClr val="accent5"/>
          </a:fillRef>
          <a:effectRef idx="3">
            <a:schemeClr val="accent5"/>
          </a:effectRef>
          <a:fontRef idx="minor">
            <a:schemeClr val="lt1"/>
          </a:fontRef>
        </p:style>
        <p:txBody>
          <a:bodyPr wrap="square" rtlCol="0">
            <a:spAutoFit/>
          </a:bodyPr>
          <a:lstStyle/>
          <a:p>
            <a:r>
              <a:rPr lang="en-US" altLang="zh-TW" sz="2800" dirty="0" smtClean="0"/>
              <a:t>This is a neuron in </a:t>
            </a:r>
          </a:p>
          <a:p>
            <a:r>
              <a:rPr lang="en-US" altLang="zh-TW" sz="2800" dirty="0" smtClean="0"/>
              <a:t>neural network.</a:t>
            </a:r>
            <a:endParaRPr lang="zh-TW" altLang="en-US" sz="2800" dirty="0"/>
          </a:p>
        </p:txBody>
      </p:sp>
    </p:spTree>
    <p:extLst>
      <p:ext uri="{BB962C8B-B14F-4D97-AF65-F5344CB8AC3E}">
        <p14:creationId xmlns:p14="http://schemas.microsoft.com/office/powerpoint/2010/main" val="26833150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5"/>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4"/>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56"/>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3"/>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57"/>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4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8"/>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7"/>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31"/>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32"/>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36"/>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20"/>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33"/>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52"/>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61"/>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60"/>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59"/>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48"/>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35"/>
                                        </p:tgtEl>
                                        <p:attrNameLst>
                                          <p:attrName>style.visibility</p:attrName>
                                        </p:attrNameLst>
                                      </p:cBhvr>
                                      <p:to>
                                        <p:strVal val="visible"/>
                                      </p:to>
                                    </p:set>
                                  </p:childTnLst>
                                </p:cTn>
                              </p:par>
                              <p:par>
                                <p:cTn id="67" presetID="1" presetClass="entr" presetSubtype="0" fill="hold" nodeType="withEffect">
                                  <p:stCondLst>
                                    <p:cond delay="0"/>
                                  </p:stCondLst>
                                  <p:childTnLst>
                                    <p:set>
                                      <p:cBhvr>
                                        <p:cTn id="68" dur="1" fill="hold">
                                          <p:stCondLst>
                                            <p:cond delay="0"/>
                                          </p:stCondLst>
                                        </p:cTn>
                                        <p:tgtEl>
                                          <p:spTgt spid="27"/>
                                        </p:tgtEl>
                                        <p:attrNameLst>
                                          <p:attrName>style.visibility</p:attrName>
                                        </p:attrNameLst>
                                      </p:cBhvr>
                                      <p:to>
                                        <p:strVal val="visible"/>
                                      </p:to>
                                    </p:set>
                                  </p:childTnLst>
                                </p:cTn>
                              </p:par>
                              <p:par>
                                <p:cTn id="69" presetID="1" presetClass="entr" presetSubtype="0" fill="hold" nodeType="withEffect">
                                  <p:stCondLst>
                                    <p:cond delay="0"/>
                                  </p:stCondLst>
                                  <p:childTnLst>
                                    <p:set>
                                      <p:cBhvr>
                                        <p:cTn id="70" dur="1" fill="hold">
                                          <p:stCondLst>
                                            <p:cond delay="0"/>
                                          </p:stCondLst>
                                        </p:cTn>
                                        <p:tgtEl>
                                          <p:spTgt spid="49"/>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25"/>
                                        </p:tgtEl>
                                        <p:attrNameLst>
                                          <p:attrName>style.visibility</p:attrName>
                                        </p:attrNameLst>
                                      </p:cBhvr>
                                      <p:to>
                                        <p:strVal val="visible"/>
                                      </p:to>
                                    </p:set>
                                  </p:childTnLst>
                                </p:cTn>
                              </p:par>
                              <p:par>
                                <p:cTn id="73" presetID="1" presetClass="entr" presetSubtype="0" fill="hold" nodeType="withEffect">
                                  <p:stCondLst>
                                    <p:cond delay="0"/>
                                  </p:stCondLst>
                                  <p:childTnLst>
                                    <p:set>
                                      <p:cBhvr>
                                        <p:cTn id="74" dur="1" fill="hold">
                                          <p:stCondLst>
                                            <p:cond delay="0"/>
                                          </p:stCondLst>
                                        </p:cTn>
                                        <p:tgtEl>
                                          <p:spTgt spid="67"/>
                                        </p:tgtEl>
                                        <p:attrNameLst>
                                          <p:attrName>style.visibility</p:attrName>
                                        </p:attrNameLst>
                                      </p:cBhvr>
                                      <p:to>
                                        <p:strVal val="visible"/>
                                      </p:to>
                                    </p:set>
                                  </p:childTnLst>
                                </p:cTn>
                              </p:par>
                              <p:par>
                                <p:cTn id="75" presetID="1" presetClass="entr" presetSubtype="0" fill="hold" nodeType="withEffect">
                                  <p:stCondLst>
                                    <p:cond delay="0"/>
                                  </p:stCondLst>
                                  <p:childTnLst>
                                    <p:set>
                                      <p:cBhvr>
                                        <p:cTn id="76" dur="1" fill="hold">
                                          <p:stCondLst>
                                            <p:cond delay="0"/>
                                          </p:stCondLst>
                                        </p:cTn>
                                        <p:tgtEl>
                                          <p:spTgt spid="69"/>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grpId="0" nodeType="clickEffect">
                                  <p:stCondLst>
                                    <p:cond delay="0"/>
                                  </p:stCondLst>
                                  <p:childTnLst>
                                    <p:set>
                                      <p:cBhvr>
                                        <p:cTn id="80" dur="1" fill="hold">
                                          <p:stCondLst>
                                            <p:cond delay="0"/>
                                          </p:stCondLst>
                                        </p:cTn>
                                        <p:tgtEl>
                                          <p:spTgt spid="65"/>
                                        </p:tgtEl>
                                        <p:attrNameLst>
                                          <p:attrName>style.visibility</p:attrName>
                                        </p:attrNameLst>
                                      </p:cBhvr>
                                      <p:to>
                                        <p:strVal val="visible"/>
                                      </p:to>
                                    </p:set>
                                  </p:childTnLst>
                                </p:cTn>
                              </p:par>
                            </p:childTnLst>
                          </p:cTn>
                        </p:par>
                      </p:childTnLst>
                    </p:cTn>
                  </p:par>
                  <p:par>
                    <p:cTn id="81" fill="hold">
                      <p:stCondLst>
                        <p:cond delay="indefinite"/>
                      </p:stCondLst>
                      <p:childTnLst>
                        <p:par>
                          <p:cTn id="82" fill="hold">
                            <p:stCondLst>
                              <p:cond delay="0"/>
                            </p:stCondLst>
                            <p:childTnLst>
                              <p:par>
                                <p:cTn id="83" presetID="1" presetClass="entr" presetSubtype="0" fill="hold" grpId="0" nodeType="clickEffect">
                                  <p:stCondLst>
                                    <p:cond delay="0"/>
                                  </p:stCondLst>
                                  <p:childTnLst>
                                    <p:set>
                                      <p:cBhvr>
                                        <p:cTn id="84" dur="1" fill="hold">
                                          <p:stCondLst>
                                            <p:cond delay="0"/>
                                          </p:stCondLst>
                                        </p:cTn>
                                        <p:tgtEl>
                                          <p:spTgt spid="4"/>
                                        </p:tgtEl>
                                        <p:attrNameLst>
                                          <p:attrName>style.visibility</p:attrName>
                                        </p:attrNameLst>
                                      </p:cBhvr>
                                      <p:to>
                                        <p:strVal val="visible"/>
                                      </p:to>
                                    </p:set>
                                  </p:childTnLst>
                                </p:cTn>
                              </p:par>
                            </p:childTnLst>
                          </p:cTn>
                        </p:par>
                      </p:childTnLst>
                    </p:cTn>
                  </p:par>
                  <p:par>
                    <p:cTn id="85" fill="hold">
                      <p:stCondLst>
                        <p:cond delay="indefinite"/>
                      </p:stCondLst>
                      <p:childTnLst>
                        <p:par>
                          <p:cTn id="86" fill="hold">
                            <p:stCondLst>
                              <p:cond delay="0"/>
                            </p:stCondLst>
                            <p:childTnLst>
                              <p:par>
                                <p:cTn id="87" presetID="1" presetClass="entr" presetSubtype="0" fill="hold" grpId="0" nodeType="clickEffect">
                                  <p:stCondLst>
                                    <p:cond delay="0"/>
                                  </p:stCondLst>
                                  <p:childTnLst>
                                    <p:set>
                                      <p:cBhvr>
                                        <p:cTn id="88" dur="1" fill="hold">
                                          <p:stCondLst>
                                            <p:cond delay="0"/>
                                          </p:stCondLst>
                                        </p:cTn>
                                        <p:tgtEl>
                                          <p:spTgt spid="13"/>
                                        </p:tgtEl>
                                        <p:attrNameLst>
                                          <p:attrName>style.visibility</p:attrName>
                                        </p:attrNameLst>
                                      </p:cBhvr>
                                      <p:to>
                                        <p:strVal val="visible"/>
                                      </p:to>
                                    </p:set>
                                  </p:childTnLst>
                                </p:cTn>
                              </p:par>
                              <p:par>
                                <p:cTn id="89" presetID="1" presetClass="entr" presetSubtype="0" fill="hold" grpId="0" nodeType="withEffect">
                                  <p:stCondLst>
                                    <p:cond delay="0"/>
                                  </p:stCondLst>
                                  <p:childTnLst>
                                    <p:set>
                                      <p:cBhvr>
                                        <p:cTn id="90" dur="1" fill="hold">
                                          <p:stCondLst>
                                            <p:cond delay="0"/>
                                          </p:stCondLst>
                                        </p:cTn>
                                        <p:tgtEl>
                                          <p:spTgt spid="12"/>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grpId="0" nodeType="clickEffect">
                                  <p:stCondLst>
                                    <p:cond delay="0"/>
                                  </p:stCondLst>
                                  <p:childTnLst>
                                    <p:set>
                                      <p:cBhvr>
                                        <p:cTn id="94" dur="1" fill="hold">
                                          <p:stCondLst>
                                            <p:cond delay="0"/>
                                          </p:stCondLst>
                                        </p:cTn>
                                        <p:tgtEl>
                                          <p:spTgt spid="72"/>
                                        </p:tgtEl>
                                        <p:attrNameLst>
                                          <p:attrName>style.visibility</p:attrName>
                                        </p:attrNameLst>
                                      </p:cBhvr>
                                      <p:to>
                                        <p:strVal val="visible"/>
                                      </p:to>
                                    </p:set>
                                  </p:childTnLst>
                                </p:cTn>
                              </p:par>
                              <p:par>
                                <p:cTn id="95" presetID="1" presetClass="entr" presetSubtype="0" fill="hold" grpId="0" nodeType="withEffect">
                                  <p:stCondLst>
                                    <p:cond delay="0"/>
                                  </p:stCondLst>
                                  <p:childTnLst>
                                    <p:set>
                                      <p:cBhvr>
                                        <p:cTn id="96" dur="1" fill="hold">
                                          <p:stCondLst>
                                            <p:cond delay="0"/>
                                          </p:stCondLst>
                                        </p:cTn>
                                        <p:tgtEl>
                                          <p:spTgt spid="68"/>
                                        </p:tgtEl>
                                        <p:attrNameLst>
                                          <p:attrName>style.visibility</p:attrName>
                                        </p:attrNameLst>
                                      </p:cBhvr>
                                      <p:to>
                                        <p:strVal val="visible"/>
                                      </p:to>
                                    </p:set>
                                  </p:childTnLst>
                                </p:cTn>
                              </p:par>
                            </p:childTnLst>
                          </p:cTn>
                        </p:par>
                      </p:childTnLst>
                    </p:cTn>
                  </p:par>
                  <p:par>
                    <p:cTn id="97" fill="hold">
                      <p:stCondLst>
                        <p:cond delay="indefinite"/>
                      </p:stCondLst>
                      <p:childTnLst>
                        <p:par>
                          <p:cTn id="98" fill="hold">
                            <p:stCondLst>
                              <p:cond delay="0"/>
                            </p:stCondLst>
                            <p:childTnLst>
                              <p:par>
                                <p:cTn id="99" presetID="1" presetClass="entr" presetSubtype="0" fill="hold" grpId="0" nodeType="clickEffect">
                                  <p:stCondLst>
                                    <p:cond delay="0"/>
                                  </p:stCondLst>
                                  <p:childTnLst>
                                    <p:set>
                                      <p:cBhvr>
                                        <p:cTn id="100" dur="1" fill="hold">
                                          <p:stCondLst>
                                            <p:cond delay="0"/>
                                          </p:stCondLst>
                                        </p:cTn>
                                        <p:tgtEl>
                                          <p:spTgt spid="71"/>
                                        </p:tgtEl>
                                        <p:attrNameLst>
                                          <p:attrName>style.visibility</p:attrName>
                                        </p:attrNameLst>
                                      </p:cBhvr>
                                      <p:to>
                                        <p:strVal val="visible"/>
                                      </p:to>
                                    </p:set>
                                  </p:childTnLst>
                                </p:cTn>
                              </p:par>
                            </p:childTnLst>
                          </p:cTn>
                        </p:par>
                      </p:childTnLst>
                    </p:cTn>
                  </p:par>
                  <p:par>
                    <p:cTn id="101" fill="hold">
                      <p:stCondLst>
                        <p:cond delay="indefinite"/>
                      </p:stCondLst>
                      <p:childTnLst>
                        <p:par>
                          <p:cTn id="102" fill="hold">
                            <p:stCondLst>
                              <p:cond delay="0"/>
                            </p:stCondLst>
                            <p:childTnLst>
                              <p:par>
                                <p:cTn id="103" presetID="1" presetClass="entr" presetSubtype="0" fill="hold" grpId="0" nodeType="clickEffect">
                                  <p:stCondLst>
                                    <p:cond delay="0"/>
                                  </p:stCondLst>
                                  <p:childTnLst>
                                    <p:set>
                                      <p:cBhvr>
                                        <p:cTn id="104" dur="1" fill="hold">
                                          <p:stCondLst>
                                            <p:cond delay="0"/>
                                          </p:stCondLst>
                                        </p:cTn>
                                        <p:tgtEl>
                                          <p:spTgt spid="70"/>
                                        </p:tgtEl>
                                        <p:attrNameLst>
                                          <p:attrName>style.visibility</p:attrName>
                                        </p:attrNameLst>
                                      </p:cBhvr>
                                      <p:to>
                                        <p:strVal val="visible"/>
                                      </p:to>
                                    </p:set>
                                  </p:childTnLst>
                                </p:cTn>
                              </p:par>
                            </p:childTnLst>
                          </p:cTn>
                        </p:par>
                      </p:childTnLst>
                    </p:cTn>
                  </p:par>
                  <p:par>
                    <p:cTn id="105" fill="hold">
                      <p:stCondLst>
                        <p:cond delay="indefinite"/>
                      </p:stCondLst>
                      <p:childTnLst>
                        <p:par>
                          <p:cTn id="106" fill="hold">
                            <p:stCondLst>
                              <p:cond delay="0"/>
                            </p:stCondLst>
                            <p:childTnLst>
                              <p:par>
                                <p:cTn id="107" presetID="1" presetClass="entr" presetSubtype="0" fill="hold" grpId="0" nodeType="clickEffect">
                                  <p:stCondLst>
                                    <p:cond delay="0"/>
                                  </p:stCondLst>
                                  <p:childTnLst>
                                    <p:set>
                                      <p:cBhvr>
                                        <p:cTn id="108"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 grpId="0" animBg="1"/>
      <p:bldP spid="18" grpId="0" animBg="1"/>
      <p:bldP spid="25" grpId="0" animBg="1"/>
      <p:bldP spid="43" grpId="0"/>
      <p:bldP spid="4" grpId="0"/>
      <p:bldP spid="65" grpId="0"/>
      <p:bldP spid="12" grpId="0"/>
      <p:bldP spid="68" grpId="0"/>
      <p:bldP spid="70" grpId="0"/>
      <p:bldP spid="71" grpId="0"/>
      <p:bldP spid="13" grpId="0" animBg="1"/>
      <p:bldP spid="72" grpId="0" animBg="1"/>
      <p:bldP spid="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1149383"/>
            <a:ext cx="7772400" cy="2387600"/>
          </a:xfrm>
        </p:spPr>
        <p:txBody>
          <a:bodyPr>
            <a:normAutofit/>
          </a:bodyPr>
          <a:lstStyle/>
          <a:p>
            <a:r>
              <a:rPr lang="en-US" altLang="zh-TW" dirty="0" smtClean="0"/>
              <a:t>Learning to say “yes/no”</a:t>
            </a:r>
            <a:endParaRPr lang="zh-TW" altLang="en-US" dirty="0"/>
          </a:p>
        </p:txBody>
      </p:sp>
      <p:sp>
        <p:nvSpPr>
          <p:cNvPr id="3" name="副標題 2"/>
          <p:cNvSpPr>
            <a:spLocks noGrp="1"/>
          </p:cNvSpPr>
          <p:nvPr>
            <p:ph type="subTitle" idx="1"/>
          </p:nvPr>
        </p:nvSpPr>
        <p:spPr>
          <a:xfrm>
            <a:off x="1143000" y="3629058"/>
            <a:ext cx="6858000" cy="1655762"/>
          </a:xfrm>
        </p:spPr>
        <p:txBody>
          <a:bodyPr>
            <a:normAutofit/>
          </a:bodyPr>
          <a:lstStyle/>
          <a:p>
            <a:r>
              <a:rPr lang="en-US" altLang="zh-TW" sz="4400" dirty="0" smtClean="0">
                <a:solidFill>
                  <a:srgbClr val="0000FF"/>
                </a:solidFill>
              </a:rPr>
              <a:t>Binary Classification</a:t>
            </a:r>
            <a:endParaRPr lang="zh-TW" altLang="en-US" sz="4400" dirty="0"/>
          </a:p>
        </p:txBody>
      </p:sp>
    </p:spTree>
    <p:extLst>
      <p:ext uri="{BB962C8B-B14F-4D97-AF65-F5344CB8AC3E}">
        <p14:creationId xmlns:p14="http://schemas.microsoft.com/office/powerpoint/2010/main" val="427651759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1149383"/>
            <a:ext cx="7772400" cy="2387600"/>
          </a:xfrm>
        </p:spPr>
        <p:txBody>
          <a:bodyPr>
            <a:normAutofit/>
          </a:bodyPr>
          <a:lstStyle/>
          <a:p>
            <a:r>
              <a:rPr lang="en-US" altLang="zh-TW" dirty="0"/>
              <a:t>More than saying “yes/no”</a:t>
            </a:r>
            <a:endParaRPr lang="zh-TW" altLang="en-US" dirty="0"/>
          </a:p>
        </p:txBody>
      </p:sp>
      <p:sp>
        <p:nvSpPr>
          <p:cNvPr id="3" name="副標題 2"/>
          <p:cNvSpPr>
            <a:spLocks noGrp="1"/>
          </p:cNvSpPr>
          <p:nvPr>
            <p:ph type="subTitle" idx="1"/>
          </p:nvPr>
        </p:nvSpPr>
        <p:spPr>
          <a:xfrm>
            <a:off x="1143000" y="3629058"/>
            <a:ext cx="6858000" cy="1655762"/>
          </a:xfrm>
        </p:spPr>
        <p:txBody>
          <a:bodyPr>
            <a:normAutofit/>
          </a:bodyPr>
          <a:lstStyle/>
          <a:p>
            <a:r>
              <a:rPr lang="en-US" altLang="zh-TW" sz="4400" dirty="0" smtClean="0">
                <a:solidFill>
                  <a:srgbClr val="0000FF"/>
                </a:solidFill>
              </a:rPr>
              <a:t>Multiclass Classification</a:t>
            </a:r>
            <a:endParaRPr lang="zh-TW" altLang="en-US" sz="4400" dirty="0"/>
          </a:p>
        </p:txBody>
      </p:sp>
    </p:spTree>
    <p:extLst>
      <p:ext uri="{BB962C8B-B14F-4D97-AF65-F5344CB8AC3E}">
        <p14:creationId xmlns:p14="http://schemas.microsoft.com/office/powerpoint/2010/main" val="166861238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t>More than saying “yes/no”</a:t>
            </a:r>
          </a:p>
        </p:txBody>
      </p:sp>
      <p:sp>
        <p:nvSpPr>
          <p:cNvPr id="3" name="內容版面配置區 2"/>
          <p:cNvSpPr>
            <a:spLocks noGrp="1"/>
          </p:cNvSpPr>
          <p:nvPr>
            <p:ph idx="1"/>
          </p:nvPr>
        </p:nvSpPr>
        <p:spPr/>
        <p:txBody>
          <a:bodyPr>
            <a:normAutofit/>
          </a:bodyPr>
          <a:lstStyle/>
          <a:p>
            <a:r>
              <a:rPr lang="en-US" altLang="zh-TW" dirty="0"/>
              <a:t>H</a:t>
            </a:r>
            <a:r>
              <a:rPr lang="en-US" altLang="zh-TW" dirty="0" smtClean="0"/>
              <a:t>andwriting digit classification</a:t>
            </a:r>
            <a:endParaRPr lang="zh-TW" altLang="en-US" dirty="0"/>
          </a:p>
        </p:txBody>
      </p:sp>
      <p:pic>
        <p:nvPicPr>
          <p:cNvPr id="65538" name="Picture 2" descr="DigitImagesWithZenBrush-TestSe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48303" y="2675779"/>
            <a:ext cx="5047393" cy="2977964"/>
          </a:xfrm>
          <a:prstGeom prst="rect">
            <a:avLst/>
          </a:prstGeom>
          <a:noFill/>
          <a:extLst>
            <a:ext uri="{909E8E84-426E-40DD-AFC4-6F175D3DCCD1}">
              <a14:hiddenFill xmlns:a14="http://schemas.microsoft.com/office/drawing/2010/main">
                <a:solidFill>
                  <a:srgbClr val="FFFFFF"/>
                </a:solidFill>
              </a14:hiddenFill>
            </a:ext>
          </a:extLst>
        </p:spPr>
      </p:pic>
      <p:sp>
        <p:nvSpPr>
          <p:cNvPr id="4" name="矩形 3"/>
          <p:cNvSpPr/>
          <p:nvPr/>
        </p:nvSpPr>
        <p:spPr>
          <a:xfrm>
            <a:off x="2276620" y="5788679"/>
            <a:ext cx="4565802" cy="523220"/>
          </a:xfrm>
          <a:prstGeom prst="rect">
            <a:avLst/>
          </a:prstGeom>
        </p:spPr>
        <p:txBody>
          <a:bodyPr wrap="none">
            <a:spAutoFit/>
          </a:bodyPr>
          <a:lstStyle/>
          <a:p>
            <a:r>
              <a:rPr lang="en-US" altLang="zh-TW" sz="2800" dirty="0" smtClean="0">
                <a:solidFill>
                  <a:srgbClr val="0000FF"/>
                </a:solidFill>
              </a:rPr>
              <a:t>This is Multiclass </a:t>
            </a:r>
            <a:r>
              <a:rPr lang="en-US" altLang="zh-TW" sz="2800" dirty="0">
                <a:solidFill>
                  <a:srgbClr val="0000FF"/>
                </a:solidFill>
              </a:rPr>
              <a:t>C</a:t>
            </a:r>
            <a:r>
              <a:rPr lang="en-US" altLang="zh-TW" sz="2800" dirty="0" smtClean="0">
                <a:solidFill>
                  <a:srgbClr val="0000FF"/>
                </a:solidFill>
              </a:rPr>
              <a:t>lassification</a:t>
            </a:r>
            <a:endParaRPr lang="zh-TW" altLang="en-US" sz="2800" dirty="0">
              <a:solidFill>
                <a:srgbClr val="0000FF"/>
              </a:solidFill>
            </a:endParaRPr>
          </a:p>
        </p:txBody>
      </p:sp>
    </p:spTree>
    <p:extLst>
      <p:ext uri="{BB962C8B-B14F-4D97-AF65-F5344CB8AC3E}">
        <p14:creationId xmlns:p14="http://schemas.microsoft.com/office/powerpoint/2010/main" val="126916421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t>More than saying “yes/no”</a:t>
            </a:r>
            <a:endParaRPr lang="zh-TW" altLang="en-US" dirty="0"/>
          </a:p>
        </p:txBody>
      </p:sp>
      <p:sp>
        <p:nvSpPr>
          <p:cNvPr id="3" name="內容版面配置區 2"/>
          <p:cNvSpPr>
            <a:spLocks noGrp="1"/>
          </p:cNvSpPr>
          <p:nvPr>
            <p:ph idx="1"/>
          </p:nvPr>
        </p:nvSpPr>
        <p:spPr/>
        <p:txBody>
          <a:bodyPr/>
          <a:lstStyle/>
          <a:p>
            <a:r>
              <a:rPr lang="en-US" altLang="zh-TW" dirty="0"/>
              <a:t>Handwriting digit classification</a:t>
            </a:r>
            <a:endParaRPr lang="zh-TW" altLang="en-US" dirty="0"/>
          </a:p>
          <a:p>
            <a:pPr lvl="1"/>
            <a:r>
              <a:rPr lang="en-US" altLang="zh-TW" dirty="0" smtClean="0"/>
              <a:t>Simplify the question: whether an image is “2” or not</a:t>
            </a:r>
            <a:endParaRPr lang="zh-TW" altLang="en-US" dirty="0"/>
          </a:p>
        </p:txBody>
      </p:sp>
      <p:pic>
        <p:nvPicPr>
          <p:cNvPr id="5" name="圖片 4"/>
          <p:cNvPicPr>
            <a:picLocks noChangeAspect="1"/>
          </p:cNvPicPr>
          <p:nvPr/>
        </p:nvPicPr>
        <p:blipFill>
          <a:blip r:embed="rId4"/>
          <a:stretch>
            <a:fillRect/>
          </a:stretch>
        </p:blipFill>
        <p:spPr>
          <a:xfrm>
            <a:off x="1135668" y="3075169"/>
            <a:ext cx="3151645" cy="3131572"/>
          </a:xfrm>
          <a:prstGeom prst="rect">
            <a:avLst/>
          </a:prstGeom>
        </p:spPr>
      </p:pic>
      <p:grpSp>
        <p:nvGrpSpPr>
          <p:cNvPr id="6" name="群組 5"/>
          <p:cNvGrpSpPr/>
          <p:nvPr/>
        </p:nvGrpSpPr>
        <p:grpSpPr>
          <a:xfrm>
            <a:off x="6789939" y="3092102"/>
            <a:ext cx="1857769" cy="3318509"/>
            <a:chOff x="7135707" y="3092102"/>
            <a:chExt cx="1857769" cy="3318509"/>
          </a:xfrm>
        </p:grpSpPr>
        <p:sp>
          <p:nvSpPr>
            <p:cNvPr id="9" name="矩形 8"/>
            <p:cNvSpPr/>
            <p:nvPr/>
          </p:nvSpPr>
          <p:spPr>
            <a:xfrm>
              <a:off x="7729631" y="3092102"/>
              <a:ext cx="596697" cy="2473933"/>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zh-TW" altLang="en-US"/>
            </a:p>
          </p:txBody>
        </p:sp>
        <p:sp>
          <p:nvSpPr>
            <p:cNvPr id="21" name="文字方塊 20"/>
            <p:cNvSpPr txBox="1"/>
            <p:nvPr/>
          </p:nvSpPr>
          <p:spPr>
            <a:xfrm rot="5400000">
              <a:off x="7724380" y="4596565"/>
              <a:ext cx="769257" cy="523220"/>
            </a:xfrm>
            <a:prstGeom prst="rect">
              <a:avLst/>
            </a:prstGeom>
            <a:noFill/>
          </p:spPr>
          <p:txBody>
            <a:bodyPr wrap="square" rtlCol="0">
              <a:spAutoFit/>
            </a:bodyPr>
            <a:lstStyle/>
            <a:p>
              <a:pPr algn="ctr"/>
              <a:r>
                <a:rPr lang="en-US" altLang="zh-TW" sz="2800" dirty="0" smtClean="0"/>
                <a:t>…</a:t>
              </a:r>
              <a:endParaRPr lang="zh-TW" altLang="en-US" sz="2800" dirty="0"/>
            </a:p>
          </p:txBody>
        </p:sp>
        <p:graphicFrame>
          <p:nvGraphicFramePr>
            <p:cNvPr id="22" name="Object 12"/>
            <p:cNvGraphicFramePr>
              <a:graphicFrameLocks noChangeAspect="1"/>
            </p:cNvGraphicFramePr>
            <p:nvPr>
              <p:extLst/>
            </p:nvPr>
          </p:nvGraphicFramePr>
          <p:xfrm>
            <a:off x="7843931" y="3133740"/>
            <a:ext cx="495300" cy="630237"/>
          </p:xfrm>
          <a:graphic>
            <a:graphicData uri="http://schemas.openxmlformats.org/presentationml/2006/ole">
              <mc:AlternateContent xmlns:mc="http://schemas.openxmlformats.org/markup-compatibility/2006">
                <mc:Choice xmlns:v="urn:schemas-microsoft-com:vml" Requires="v">
                  <p:oleObj spid="_x0000_s201937" name="方程式" r:id="rId5" imgW="177480" imgH="228600" progId="Equation.3">
                    <p:embed/>
                  </p:oleObj>
                </mc:Choice>
                <mc:Fallback>
                  <p:oleObj name="方程式" r:id="rId5" imgW="177480" imgH="228600" progId="Equation.3">
                    <p:embed/>
                    <p:pic>
                      <p:nvPicPr>
                        <p:cNvPr id="0" name=""/>
                        <p:cNvPicPr>
                          <a:picLocks noChangeAspect="1" noChangeArrowheads="1"/>
                        </p:cNvPicPr>
                        <p:nvPr/>
                      </p:nvPicPr>
                      <p:blipFill>
                        <a:blip r:embed="rId6"/>
                        <a:srcRect/>
                        <a:stretch>
                          <a:fillRect/>
                        </a:stretch>
                      </p:blipFill>
                      <p:spPr bwMode="auto">
                        <a:xfrm>
                          <a:off x="7843931" y="3133740"/>
                          <a:ext cx="495300" cy="630237"/>
                        </a:xfrm>
                        <a:prstGeom prst="rect">
                          <a:avLst/>
                        </a:prstGeom>
                        <a:noFill/>
                        <a:extLst/>
                      </p:spPr>
                    </p:pic>
                  </p:oleObj>
                </mc:Fallback>
              </mc:AlternateContent>
            </a:graphicData>
          </a:graphic>
        </p:graphicFrame>
        <p:graphicFrame>
          <p:nvGraphicFramePr>
            <p:cNvPr id="23" name="Object 12"/>
            <p:cNvGraphicFramePr>
              <a:graphicFrameLocks noChangeAspect="1"/>
            </p:cNvGraphicFramePr>
            <p:nvPr>
              <p:extLst/>
            </p:nvPr>
          </p:nvGraphicFramePr>
          <p:xfrm>
            <a:off x="7816942" y="3933825"/>
            <a:ext cx="495300" cy="630237"/>
          </p:xfrm>
          <a:graphic>
            <a:graphicData uri="http://schemas.openxmlformats.org/presentationml/2006/ole">
              <mc:AlternateContent xmlns:mc="http://schemas.openxmlformats.org/markup-compatibility/2006">
                <mc:Choice xmlns:v="urn:schemas-microsoft-com:vml" Requires="v">
                  <p:oleObj spid="_x0000_s201938" name="方程式" r:id="rId7" imgW="177480" imgH="228600" progId="Equation.3">
                    <p:embed/>
                  </p:oleObj>
                </mc:Choice>
                <mc:Fallback>
                  <p:oleObj name="方程式" r:id="rId7" imgW="177480" imgH="228600" progId="Equation.3">
                    <p:embed/>
                    <p:pic>
                      <p:nvPicPr>
                        <p:cNvPr id="0" name=""/>
                        <p:cNvPicPr>
                          <a:picLocks noChangeAspect="1" noChangeArrowheads="1"/>
                        </p:cNvPicPr>
                        <p:nvPr/>
                      </p:nvPicPr>
                      <p:blipFill>
                        <a:blip r:embed="rId8"/>
                        <a:srcRect/>
                        <a:stretch>
                          <a:fillRect/>
                        </a:stretch>
                      </p:blipFill>
                      <p:spPr bwMode="auto">
                        <a:xfrm>
                          <a:off x="7816942" y="3933825"/>
                          <a:ext cx="495300" cy="630237"/>
                        </a:xfrm>
                        <a:prstGeom prst="rect">
                          <a:avLst/>
                        </a:prstGeom>
                        <a:noFill/>
                        <a:extLst/>
                      </p:spPr>
                    </p:pic>
                  </p:oleObj>
                </mc:Fallback>
              </mc:AlternateContent>
            </a:graphicData>
          </a:graphic>
        </p:graphicFrame>
        <p:graphicFrame>
          <p:nvGraphicFramePr>
            <p:cNvPr id="24" name="Object 12"/>
            <p:cNvGraphicFramePr>
              <a:graphicFrameLocks noChangeAspect="1"/>
            </p:cNvGraphicFramePr>
            <p:nvPr>
              <p:extLst/>
            </p:nvPr>
          </p:nvGraphicFramePr>
          <p:xfrm>
            <a:off x="7815556" y="4900872"/>
            <a:ext cx="531812" cy="665163"/>
          </p:xfrm>
          <a:graphic>
            <a:graphicData uri="http://schemas.openxmlformats.org/presentationml/2006/ole">
              <mc:AlternateContent xmlns:mc="http://schemas.openxmlformats.org/markup-compatibility/2006">
                <mc:Choice xmlns:v="urn:schemas-microsoft-com:vml" Requires="v">
                  <p:oleObj spid="_x0000_s201939" name="方程式" r:id="rId9" imgW="190440" imgH="241200" progId="Equation.3">
                    <p:embed/>
                  </p:oleObj>
                </mc:Choice>
                <mc:Fallback>
                  <p:oleObj name="方程式" r:id="rId9" imgW="190440" imgH="241200" progId="Equation.3">
                    <p:embed/>
                    <p:pic>
                      <p:nvPicPr>
                        <p:cNvPr id="0" name=""/>
                        <p:cNvPicPr>
                          <a:picLocks noChangeAspect="1" noChangeArrowheads="1"/>
                        </p:cNvPicPr>
                        <p:nvPr/>
                      </p:nvPicPr>
                      <p:blipFill>
                        <a:blip r:embed="rId10"/>
                        <a:srcRect/>
                        <a:stretch>
                          <a:fillRect/>
                        </a:stretch>
                      </p:blipFill>
                      <p:spPr bwMode="auto">
                        <a:xfrm>
                          <a:off x="7815556" y="4900872"/>
                          <a:ext cx="531812" cy="665163"/>
                        </a:xfrm>
                        <a:prstGeom prst="rect">
                          <a:avLst/>
                        </a:prstGeom>
                        <a:noFill/>
                        <a:extLst/>
                      </p:spPr>
                    </p:pic>
                  </p:oleObj>
                </mc:Fallback>
              </mc:AlternateContent>
            </a:graphicData>
          </a:graphic>
        </p:graphicFrame>
        <p:sp>
          <p:nvSpPr>
            <p:cNvPr id="31" name="文字方塊 30"/>
            <p:cNvSpPr txBox="1"/>
            <p:nvPr/>
          </p:nvSpPr>
          <p:spPr>
            <a:xfrm>
              <a:off x="7135707" y="5579614"/>
              <a:ext cx="1857769" cy="830997"/>
            </a:xfrm>
            <a:prstGeom prst="rect">
              <a:avLst/>
            </a:prstGeom>
            <a:noFill/>
          </p:spPr>
          <p:txBody>
            <a:bodyPr wrap="square" rtlCol="0">
              <a:spAutoFit/>
            </a:bodyPr>
            <a:lstStyle/>
            <a:p>
              <a:pPr algn="ctr"/>
              <a:r>
                <a:rPr lang="en-US" altLang="zh-TW" sz="2400" dirty="0"/>
                <a:t>f</a:t>
              </a:r>
              <a:r>
                <a:rPr lang="en-US" altLang="zh-TW" sz="2400" dirty="0" smtClean="0"/>
                <a:t>eature </a:t>
              </a:r>
            </a:p>
            <a:p>
              <a:pPr algn="ctr"/>
              <a:r>
                <a:rPr lang="en-US" altLang="zh-TW" sz="2400" dirty="0" smtClean="0"/>
                <a:t>of an image</a:t>
              </a:r>
              <a:endParaRPr lang="zh-TW" altLang="en-US" sz="2400" dirty="0"/>
            </a:p>
          </p:txBody>
        </p:sp>
      </p:grpSp>
      <p:sp>
        <p:nvSpPr>
          <p:cNvPr id="4" name="向右箭號 3"/>
          <p:cNvSpPr/>
          <p:nvPr/>
        </p:nvSpPr>
        <p:spPr>
          <a:xfrm>
            <a:off x="4454333" y="4270864"/>
            <a:ext cx="2721308" cy="529107"/>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zh-TW" altLang="en-US"/>
          </a:p>
        </p:txBody>
      </p:sp>
      <p:sp>
        <p:nvSpPr>
          <p:cNvPr id="7" name="文字方塊 6"/>
          <p:cNvSpPr txBox="1"/>
          <p:nvPr/>
        </p:nvSpPr>
        <p:spPr>
          <a:xfrm>
            <a:off x="4328521" y="4777478"/>
            <a:ext cx="3014133" cy="1200329"/>
          </a:xfrm>
          <a:prstGeom prst="rect">
            <a:avLst/>
          </a:prstGeom>
          <a:noFill/>
        </p:spPr>
        <p:txBody>
          <a:bodyPr wrap="square" rtlCol="0">
            <a:spAutoFit/>
          </a:bodyPr>
          <a:lstStyle/>
          <a:p>
            <a:r>
              <a:rPr lang="en-US" altLang="zh-TW" sz="2400" dirty="0" smtClean="0"/>
              <a:t>Each pixel corresponds to one dimension in the feature</a:t>
            </a:r>
            <a:endParaRPr lang="zh-TW" altLang="en-US" sz="2400" dirty="0"/>
          </a:p>
        </p:txBody>
      </p:sp>
      <p:sp>
        <p:nvSpPr>
          <p:cNvPr id="14" name="文字方塊 13"/>
          <p:cNvSpPr txBox="1"/>
          <p:nvPr/>
        </p:nvSpPr>
        <p:spPr>
          <a:xfrm>
            <a:off x="4479271" y="3149058"/>
            <a:ext cx="2528683" cy="1200329"/>
          </a:xfrm>
          <a:prstGeom prst="rect">
            <a:avLst/>
          </a:prstGeom>
          <a:noFill/>
        </p:spPr>
        <p:txBody>
          <a:bodyPr wrap="square" rtlCol="0">
            <a:spAutoFit/>
          </a:bodyPr>
          <a:lstStyle/>
          <a:p>
            <a:pPr algn="ctr"/>
            <a:r>
              <a:rPr lang="en-US" altLang="zh-TW" sz="2400" dirty="0" smtClean="0"/>
              <a:t>Describe the characteristics of input object</a:t>
            </a:r>
            <a:endParaRPr lang="zh-TW" altLang="en-US" sz="2400" dirty="0"/>
          </a:p>
        </p:txBody>
      </p:sp>
    </p:spTree>
    <p:extLst>
      <p:ext uri="{BB962C8B-B14F-4D97-AF65-F5344CB8AC3E}">
        <p14:creationId xmlns:p14="http://schemas.microsoft.com/office/powerpoint/2010/main" val="9489520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p:bldP spid="14"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t>More than saying “yes/no”</a:t>
            </a:r>
            <a:endParaRPr lang="zh-TW" altLang="en-US" dirty="0"/>
          </a:p>
        </p:txBody>
      </p:sp>
      <p:sp>
        <p:nvSpPr>
          <p:cNvPr id="3" name="內容版面配置區 2"/>
          <p:cNvSpPr>
            <a:spLocks noGrp="1"/>
          </p:cNvSpPr>
          <p:nvPr>
            <p:ph idx="1"/>
          </p:nvPr>
        </p:nvSpPr>
        <p:spPr/>
        <p:txBody>
          <a:bodyPr/>
          <a:lstStyle/>
          <a:p>
            <a:r>
              <a:rPr lang="en-US" altLang="zh-TW" dirty="0"/>
              <a:t>Handwriting digit </a:t>
            </a:r>
            <a:r>
              <a:rPr lang="en-US" altLang="zh-TW" dirty="0" smtClean="0"/>
              <a:t>classification</a:t>
            </a:r>
          </a:p>
          <a:p>
            <a:pPr lvl="1"/>
            <a:r>
              <a:rPr lang="en-US" altLang="zh-TW" dirty="0"/>
              <a:t>Simplify the question: whether an image is “2” or not</a:t>
            </a:r>
            <a:endParaRPr lang="zh-TW" altLang="en-US" dirty="0"/>
          </a:p>
          <a:p>
            <a:pPr lvl="1"/>
            <a:endParaRPr lang="zh-TW" altLang="en-US" dirty="0"/>
          </a:p>
        </p:txBody>
      </p:sp>
      <p:grpSp>
        <p:nvGrpSpPr>
          <p:cNvPr id="14" name="群組 13"/>
          <p:cNvGrpSpPr/>
          <p:nvPr/>
        </p:nvGrpSpPr>
        <p:grpSpPr>
          <a:xfrm>
            <a:off x="1338562" y="3125145"/>
            <a:ext cx="674854" cy="2584693"/>
            <a:chOff x="7729631" y="2981342"/>
            <a:chExt cx="674854" cy="2584693"/>
          </a:xfrm>
        </p:grpSpPr>
        <p:sp>
          <p:nvSpPr>
            <p:cNvPr id="15" name="矩形 14"/>
            <p:cNvSpPr/>
            <p:nvPr/>
          </p:nvSpPr>
          <p:spPr>
            <a:xfrm>
              <a:off x="7729631" y="3092102"/>
              <a:ext cx="596697" cy="2473933"/>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zh-TW" altLang="en-US"/>
            </a:p>
          </p:txBody>
        </p:sp>
        <p:sp>
          <p:nvSpPr>
            <p:cNvPr id="16" name="文字方塊 15"/>
            <p:cNvSpPr txBox="1"/>
            <p:nvPr/>
          </p:nvSpPr>
          <p:spPr>
            <a:xfrm rot="5400000">
              <a:off x="7758246" y="4562699"/>
              <a:ext cx="769257" cy="523220"/>
            </a:xfrm>
            <a:prstGeom prst="rect">
              <a:avLst/>
            </a:prstGeom>
            <a:noFill/>
          </p:spPr>
          <p:txBody>
            <a:bodyPr wrap="square" rtlCol="0">
              <a:spAutoFit/>
            </a:bodyPr>
            <a:lstStyle/>
            <a:p>
              <a:pPr algn="ctr"/>
              <a:r>
                <a:rPr lang="en-US" altLang="zh-TW" sz="2800" dirty="0" smtClean="0"/>
                <a:t>…</a:t>
              </a:r>
              <a:endParaRPr lang="zh-TW" altLang="en-US" sz="2800" dirty="0"/>
            </a:p>
          </p:txBody>
        </p:sp>
        <p:graphicFrame>
          <p:nvGraphicFramePr>
            <p:cNvPr id="17" name="Object 12"/>
            <p:cNvGraphicFramePr>
              <a:graphicFrameLocks noChangeAspect="1"/>
            </p:cNvGraphicFramePr>
            <p:nvPr>
              <p:extLst>
                <p:ext uri="{D42A27DB-BD31-4B8C-83A1-F6EECF244321}">
                  <p14:modId xmlns:p14="http://schemas.microsoft.com/office/powerpoint/2010/main" val="749156619"/>
                </p:ext>
              </p:extLst>
            </p:nvPr>
          </p:nvGraphicFramePr>
          <p:xfrm>
            <a:off x="7826998" y="2981342"/>
            <a:ext cx="495300" cy="630237"/>
          </p:xfrm>
          <a:graphic>
            <a:graphicData uri="http://schemas.openxmlformats.org/presentationml/2006/ole">
              <mc:AlternateContent xmlns:mc="http://schemas.openxmlformats.org/markup-compatibility/2006">
                <mc:Choice xmlns:v="urn:schemas-microsoft-com:vml" Requires="v">
                  <p:oleObj spid="_x0000_s203101" name="方程式" r:id="rId4" imgW="177480" imgH="228600" progId="Equation.3">
                    <p:embed/>
                  </p:oleObj>
                </mc:Choice>
                <mc:Fallback>
                  <p:oleObj name="方程式" r:id="rId4" imgW="177480" imgH="228600" progId="Equation.3">
                    <p:embed/>
                    <p:pic>
                      <p:nvPicPr>
                        <p:cNvPr id="0" name=""/>
                        <p:cNvPicPr>
                          <a:picLocks noChangeAspect="1" noChangeArrowheads="1"/>
                        </p:cNvPicPr>
                        <p:nvPr/>
                      </p:nvPicPr>
                      <p:blipFill>
                        <a:blip r:embed="rId5"/>
                        <a:srcRect/>
                        <a:stretch>
                          <a:fillRect/>
                        </a:stretch>
                      </p:blipFill>
                      <p:spPr bwMode="auto">
                        <a:xfrm>
                          <a:off x="7826998" y="2981342"/>
                          <a:ext cx="495300" cy="630237"/>
                        </a:xfrm>
                        <a:prstGeom prst="rect">
                          <a:avLst/>
                        </a:prstGeom>
                        <a:noFill/>
                        <a:extLst/>
                      </p:spPr>
                    </p:pic>
                  </p:oleObj>
                </mc:Fallback>
              </mc:AlternateContent>
            </a:graphicData>
          </a:graphic>
        </p:graphicFrame>
        <p:graphicFrame>
          <p:nvGraphicFramePr>
            <p:cNvPr id="18" name="Object 12"/>
            <p:cNvGraphicFramePr>
              <a:graphicFrameLocks noChangeAspect="1"/>
            </p:cNvGraphicFramePr>
            <p:nvPr>
              <p:extLst>
                <p:ext uri="{D42A27DB-BD31-4B8C-83A1-F6EECF244321}">
                  <p14:modId xmlns:p14="http://schemas.microsoft.com/office/powerpoint/2010/main" val="3664992039"/>
                </p:ext>
              </p:extLst>
            </p:nvPr>
          </p:nvGraphicFramePr>
          <p:xfrm>
            <a:off x="7833875" y="3798361"/>
            <a:ext cx="495300" cy="630237"/>
          </p:xfrm>
          <a:graphic>
            <a:graphicData uri="http://schemas.openxmlformats.org/presentationml/2006/ole">
              <mc:AlternateContent xmlns:mc="http://schemas.openxmlformats.org/markup-compatibility/2006">
                <mc:Choice xmlns:v="urn:schemas-microsoft-com:vml" Requires="v">
                  <p:oleObj spid="_x0000_s203102" name="方程式" r:id="rId6" imgW="177480" imgH="228600" progId="Equation.3">
                    <p:embed/>
                  </p:oleObj>
                </mc:Choice>
                <mc:Fallback>
                  <p:oleObj name="方程式" r:id="rId6" imgW="177480" imgH="228600" progId="Equation.3">
                    <p:embed/>
                    <p:pic>
                      <p:nvPicPr>
                        <p:cNvPr id="0" name=""/>
                        <p:cNvPicPr>
                          <a:picLocks noChangeAspect="1" noChangeArrowheads="1"/>
                        </p:cNvPicPr>
                        <p:nvPr/>
                      </p:nvPicPr>
                      <p:blipFill>
                        <a:blip r:embed="rId7"/>
                        <a:srcRect/>
                        <a:stretch>
                          <a:fillRect/>
                        </a:stretch>
                      </p:blipFill>
                      <p:spPr bwMode="auto">
                        <a:xfrm>
                          <a:off x="7833875" y="3798361"/>
                          <a:ext cx="495300" cy="630237"/>
                        </a:xfrm>
                        <a:prstGeom prst="rect">
                          <a:avLst/>
                        </a:prstGeom>
                        <a:noFill/>
                        <a:extLst/>
                      </p:spPr>
                    </p:pic>
                  </p:oleObj>
                </mc:Fallback>
              </mc:AlternateContent>
            </a:graphicData>
          </a:graphic>
        </p:graphicFrame>
        <p:graphicFrame>
          <p:nvGraphicFramePr>
            <p:cNvPr id="19" name="Object 12"/>
            <p:cNvGraphicFramePr>
              <a:graphicFrameLocks noChangeAspect="1"/>
            </p:cNvGraphicFramePr>
            <p:nvPr>
              <p:extLst/>
            </p:nvPr>
          </p:nvGraphicFramePr>
          <p:xfrm>
            <a:off x="7815556" y="4900872"/>
            <a:ext cx="531812" cy="665163"/>
          </p:xfrm>
          <a:graphic>
            <a:graphicData uri="http://schemas.openxmlformats.org/presentationml/2006/ole">
              <mc:AlternateContent xmlns:mc="http://schemas.openxmlformats.org/markup-compatibility/2006">
                <mc:Choice xmlns:v="urn:schemas-microsoft-com:vml" Requires="v">
                  <p:oleObj spid="_x0000_s203103" name="方程式" r:id="rId8" imgW="190440" imgH="241200" progId="Equation.3">
                    <p:embed/>
                  </p:oleObj>
                </mc:Choice>
                <mc:Fallback>
                  <p:oleObj name="方程式" r:id="rId8" imgW="190440" imgH="241200" progId="Equation.3">
                    <p:embed/>
                    <p:pic>
                      <p:nvPicPr>
                        <p:cNvPr id="0" name=""/>
                        <p:cNvPicPr>
                          <a:picLocks noChangeAspect="1" noChangeArrowheads="1"/>
                        </p:cNvPicPr>
                        <p:nvPr/>
                      </p:nvPicPr>
                      <p:blipFill>
                        <a:blip r:embed="rId9"/>
                        <a:srcRect/>
                        <a:stretch>
                          <a:fillRect/>
                        </a:stretch>
                      </p:blipFill>
                      <p:spPr bwMode="auto">
                        <a:xfrm>
                          <a:off x="7815556" y="4900872"/>
                          <a:ext cx="531812" cy="665163"/>
                        </a:xfrm>
                        <a:prstGeom prst="rect">
                          <a:avLst/>
                        </a:prstGeom>
                        <a:noFill/>
                        <a:extLst/>
                      </p:spPr>
                    </p:pic>
                  </p:oleObj>
                </mc:Fallback>
              </mc:AlternateContent>
            </a:graphicData>
          </a:graphic>
        </p:graphicFrame>
      </p:grpSp>
      <p:grpSp>
        <p:nvGrpSpPr>
          <p:cNvPr id="34" name="群組 33"/>
          <p:cNvGrpSpPr/>
          <p:nvPr/>
        </p:nvGrpSpPr>
        <p:grpSpPr>
          <a:xfrm>
            <a:off x="3613806" y="4020679"/>
            <a:ext cx="4584035" cy="941612"/>
            <a:chOff x="3759865" y="2732418"/>
            <a:chExt cx="4584035" cy="941612"/>
          </a:xfrm>
        </p:grpSpPr>
        <p:sp>
          <p:nvSpPr>
            <p:cNvPr id="35" name="文字方塊 34"/>
            <p:cNvSpPr txBox="1"/>
            <p:nvPr/>
          </p:nvSpPr>
          <p:spPr>
            <a:xfrm>
              <a:off x="6700298" y="3008944"/>
              <a:ext cx="1643602" cy="461665"/>
            </a:xfrm>
            <a:prstGeom prst="rect">
              <a:avLst/>
            </a:prstGeom>
            <a:noFill/>
          </p:spPr>
          <p:txBody>
            <a:bodyPr wrap="square" rtlCol="0">
              <a:spAutoFit/>
            </a:bodyPr>
            <a:lstStyle/>
            <a:p>
              <a:r>
                <a:rPr lang="en-US" altLang="zh-TW" sz="2400" dirty="0" smtClean="0"/>
                <a:t>“</a:t>
              </a:r>
              <a:r>
                <a:rPr lang="en-US" altLang="zh-TW" sz="2400" dirty="0"/>
                <a:t>2</a:t>
              </a:r>
              <a:r>
                <a:rPr lang="en-US" altLang="zh-TW" sz="2400" dirty="0" smtClean="0"/>
                <a:t>”</a:t>
              </a:r>
              <a:r>
                <a:rPr lang="zh-TW" altLang="en-US" sz="2400" dirty="0" smtClean="0"/>
                <a:t> </a:t>
              </a:r>
              <a:r>
                <a:rPr lang="en-US" altLang="zh-TW" sz="2400" dirty="0" smtClean="0"/>
                <a:t>or not</a:t>
              </a:r>
              <a:endParaRPr lang="zh-TW" altLang="en-US" sz="2400" dirty="0"/>
            </a:p>
          </p:txBody>
        </p:sp>
        <p:sp>
          <p:nvSpPr>
            <p:cNvPr id="36" name="橢圓 35"/>
            <p:cNvSpPr/>
            <p:nvPr/>
          </p:nvSpPr>
          <p:spPr>
            <a:xfrm>
              <a:off x="5123987" y="2732418"/>
              <a:ext cx="941612" cy="941612"/>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zh-TW" altLang="en-US"/>
            </a:p>
          </p:txBody>
        </p:sp>
        <p:grpSp>
          <p:nvGrpSpPr>
            <p:cNvPr id="37" name="群組 36"/>
            <p:cNvGrpSpPr/>
            <p:nvPr/>
          </p:nvGrpSpPr>
          <p:grpSpPr>
            <a:xfrm>
              <a:off x="3759865" y="2943064"/>
              <a:ext cx="520319" cy="520319"/>
              <a:chOff x="3342651" y="3507082"/>
              <a:chExt cx="520319" cy="520319"/>
            </a:xfrm>
          </p:grpSpPr>
          <p:sp>
            <p:nvSpPr>
              <p:cNvPr id="40" name="矩形 39"/>
              <p:cNvSpPr/>
              <p:nvPr/>
            </p:nvSpPr>
            <p:spPr>
              <a:xfrm>
                <a:off x="3342651" y="3507082"/>
                <a:ext cx="520319" cy="520319"/>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zh-TW" altLang="en-US"/>
              </a:p>
            </p:txBody>
          </p:sp>
          <p:graphicFrame>
            <p:nvGraphicFramePr>
              <p:cNvPr id="41" name="Object 12"/>
              <p:cNvGraphicFramePr>
                <a:graphicFrameLocks noChangeAspect="1"/>
              </p:cNvGraphicFramePr>
              <p:nvPr>
                <p:extLst/>
              </p:nvPr>
            </p:nvGraphicFramePr>
            <p:xfrm>
              <a:off x="3435128" y="3545009"/>
              <a:ext cx="385763" cy="387350"/>
            </p:xfrm>
            <a:graphic>
              <a:graphicData uri="http://schemas.openxmlformats.org/presentationml/2006/ole">
                <mc:AlternateContent xmlns:mc="http://schemas.openxmlformats.org/markup-compatibility/2006">
                  <mc:Choice xmlns:v="urn:schemas-microsoft-com:vml" Requires="v">
                    <p:oleObj spid="_x0000_s203104" name="方程式" r:id="rId10" imgW="139680" imgH="139680" progId="Equation.3">
                      <p:embed/>
                    </p:oleObj>
                  </mc:Choice>
                  <mc:Fallback>
                    <p:oleObj name="方程式" r:id="rId10" imgW="139680" imgH="139680" progId="Equation.3">
                      <p:embed/>
                      <p:pic>
                        <p:nvPicPr>
                          <p:cNvPr id="0" name=""/>
                          <p:cNvPicPr>
                            <a:picLocks noChangeAspect="1" noChangeArrowheads="1"/>
                          </p:cNvPicPr>
                          <p:nvPr/>
                        </p:nvPicPr>
                        <p:blipFill>
                          <a:blip r:embed="rId11"/>
                          <a:srcRect/>
                          <a:stretch>
                            <a:fillRect/>
                          </a:stretch>
                        </p:blipFill>
                        <p:spPr bwMode="auto">
                          <a:xfrm>
                            <a:off x="3435128" y="3545009"/>
                            <a:ext cx="385763" cy="387350"/>
                          </a:xfrm>
                          <a:prstGeom prst="rect">
                            <a:avLst/>
                          </a:prstGeom>
                          <a:noFill/>
                          <a:extLst/>
                        </p:spPr>
                      </p:pic>
                    </p:oleObj>
                  </mc:Fallback>
                </mc:AlternateContent>
              </a:graphicData>
            </a:graphic>
          </p:graphicFrame>
        </p:grpSp>
        <p:cxnSp>
          <p:nvCxnSpPr>
            <p:cNvPr id="38" name="直線單箭頭接點 37"/>
            <p:cNvCxnSpPr>
              <a:stCxn id="36" idx="6"/>
            </p:cNvCxnSpPr>
            <p:nvPr/>
          </p:nvCxnSpPr>
          <p:spPr>
            <a:xfrm>
              <a:off x="6065599" y="3203224"/>
              <a:ext cx="596599" cy="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9" name="直線單箭頭接點 38"/>
            <p:cNvCxnSpPr/>
            <p:nvPr/>
          </p:nvCxnSpPr>
          <p:spPr>
            <a:xfrm flipV="1">
              <a:off x="4291879" y="3210722"/>
              <a:ext cx="804687" cy="1"/>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cxnSp>
        <p:nvCxnSpPr>
          <p:cNvPr id="54" name="直線單箭頭接點 53"/>
          <p:cNvCxnSpPr>
            <a:endCxn id="40" idx="1"/>
          </p:cNvCxnSpPr>
          <p:nvPr/>
        </p:nvCxnSpPr>
        <p:spPr>
          <a:xfrm>
            <a:off x="1937388" y="3421954"/>
            <a:ext cx="1676418" cy="1069531"/>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5" name="直線單箭頭接點 54"/>
          <p:cNvCxnSpPr>
            <a:stCxn id="15" idx="3"/>
            <a:endCxn id="40" idx="1"/>
          </p:cNvCxnSpPr>
          <p:nvPr/>
        </p:nvCxnSpPr>
        <p:spPr>
          <a:xfrm>
            <a:off x="1935259" y="4472872"/>
            <a:ext cx="1678547" cy="18613"/>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6" name="直線單箭頭接點 55"/>
          <p:cNvCxnSpPr>
            <a:endCxn id="40" idx="1"/>
          </p:cNvCxnSpPr>
          <p:nvPr/>
        </p:nvCxnSpPr>
        <p:spPr>
          <a:xfrm flipV="1">
            <a:off x="1967994" y="4491485"/>
            <a:ext cx="1645812" cy="941394"/>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60" name="群組 59"/>
          <p:cNvGrpSpPr/>
          <p:nvPr/>
        </p:nvGrpSpPr>
        <p:grpSpPr>
          <a:xfrm>
            <a:off x="1347771" y="5973586"/>
            <a:ext cx="549041" cy="523254"/>
            <a:chOff x="1381358" y="5695999"/>
            <a:chExt cx="549041" cy="523254"/>
          </a:xfrm>
        </p:grpSpPr>
        <p:sp>
          <p:nvSpPr>
            <p:cNvPr id="61" name="矩形 60"/>
            <p:cNvSpPr/>
            <p:nvPr/>
          </p:nvSpPr>
          <p:spPr>
            <a:xfrm>
              <a:off x="1381358" y="5695999"/>
              <a:ext cx="549041" cy="523254"/>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zh-TW" altLang="en-US"/>
            </a:p>
          </p:txBody>
        </p:sp>
        <p:graphicFrame>
          <p:nvGraphicFramePr>
            <p:cNvPr id="62" name="Object 12"/>
            <p:cNvGraphicFramePr>
              <a:graphicFrameLocks noChangeAspect="1"/>
            </p:cNvGraphicFramePr>
            <p:nvPr>
              <p:extLst>
                <p:ext uri="{D42A27DB-BD31-4B8C-83A1-F6EECF244321}">
                  <p14:modId xmlns:p14="http://schemas.microsoft.com/office/powerpoint/2010/main" val="782330192"/>
                </p:ext>
              </p:extLst>
            </p:nvPr>
          </p:nvGraphicFramePr>
          <p:xfrm>
            <a:off x="1575247" y="5761100"/>
            <a:ext cx="190500" cy="354012"/>
          </p:xfrm>
          <a:graphic>
            <a:graphicData uri="http://schemas.openxmlformats.org/presentationml/2006/ole">
              <mc:AlternateContent xmlns:mc="http://schemas.openxmlformats.org/markup-compatibility/2006">
                <mc:Choice xmlns:v="urn:schemas-microsoft-com:vml" Requires="v">
                  <p:oleObj spid="_x0000_s203105" name="方程式" r:id="rId12" imgW="88560" imgH="164880" progId="Equation.3">
                    <p:embed/>
                  </p:oleObj>
                </mc:Choice>
                <mc:Fallback>
                  <p:oleObj name="方程式" r:id="rId12" imgW="88560" imgH="164880" progId="Equation.3">
                    <p:embed/>
                    <p:pic>
                      <p:nvPicPr>
                        <p:cNvPr id="0" name=""/>
                        <p:cNvPicPr>
                          <a:picLocks noChangeAspect="1" noChangeArrowheads="1"/>
                        </p:cNvPicPr>
                        <p:nvPr/>
                      </p:nvPicPr>
                      <p:blipFill>
                        <a:blip r:embed="rId13"/>
                        <a:srcRect/>
                        <a:stretch>
                          <a:fillRect/>
                        </a:stretch>
                      </p:blipFill>
                      <p:spPr bwMode="auto">
                        <a:xfrm>
                          <a:off x="1575247" y="5761100"/>
                          <a:ext cx="190500" cy="3540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
        <p:nvSpPr>
          <p:cNvPr id="64" name="手繪多邊形 63"/>
          <p:cNvSpPr/>
          <p:nvPr/>
        </p:nvSpPr>
        <p:spPr>
          <a:xfrm>
            <a:off x="5187814" y="4278999"/>
            <a:ext cx="534578" cy="385762"/>
          </a:xfrm>
          <a:custGeom>
            <a:avLst/>
            <a:gdLst>
              <a:gd name="connsiteX0" fmla="*/ 0 w 638175"/>
              <a:gd name="connsiteY0" fmla="*/ 409575 h 415258"/>
              <a:gd name="connsiteX1" fmla="*/ 304800 w 638175"/>
              <a:gd name="connsiteY1" fmla="*/ 371475 h 415258"/>
              <a:gd name="connsiteX2" fmla="*/ 409575 w 638175"/>
              <a:gd name="connsiteY2" fmla="*/ 85725 h 415258"/>
              <a:gd name="connsiteX3" fmla="*/ 638175 w 638175"/>
              <a:gd name="connsiteY3" fmla="*/ 0 h 415258"/>
            </a:gdLst>
            <a:ahLst/>
            <a:cxnLst>
              <a:cxn ang="0">
                <a:pos x="connsiteX0" y="connsiteY0"/>
              </a:cxn>
              <a:cxn ang="0">
                <a:pos x="connsiteX1" y="connsiteY1"/>
              </a:cxn>
              <a:cxn ang="0">
                <a:pos x="connsiteX2" y="connsiteY2"/>
              </a:cxn>
              <a:cxn ang="0">
                <a:pos x="connsiteX3" y="connsiteY3"/>
              </a:cxn>
            </a:cxnLst>
            <a:rect l="l" t="t" r="r" b="b"/>
            <a:pathLst>
              <a:path w="638175" h="415258">
                <a:moveTo>
                  <a:pt x="0" y="409575"/>
                </a:moveTo>
                <a:cubicBezTo>
                  <a:pt x="118269" y="417512"/>
                  <a:pt x="236538" y="425450"/>
                  <a:pt x="304800" y="371475"/>
                </a:cubicBezTo>
                <a:cubicBezTo>
                  <a:pt x="373062" y="317500"/>
                  <a:pt x="354013" y="147637"/>
                  <a:pt x="409575" y="85725"/>
                </a:cubicBezTo>
                <a:cubicBezTo>
                  <a:pt x="465138" y="23812"/>
                  <a:pt x="551656" y="11906"/>
                  <a:pt x="638175" y="0"/>
                </a:cubicBezTo>
              </a:path>
            </a:pathLst>
          </a:cu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cxnSp>
        <p:nvCxnSpPr>
          <p:cNvPr id="72" name="直線單箭頭接點 71"/>
          <p:cNvCxnSpPr>
            <a:stCxn id="61" idx="3"/>
            <a:endCxn id="40" idx="1"/>
          </p:cNvCxnSpPr>
          <p:nvPr/>
        </p:nvCxnSpPr>
        <p:spPr>
          <a:xfrm flipV="1">
            <a:off x="1896812" y="4491485"/>
            <a:ext cx="1716994" cy="1743728"/>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168706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4"/>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4"/>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5"/>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0"/>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7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t>More than saying “yes/no”</a:t>
            </a:r>
            <a:endParaRPr lang="zh-TW" altLang="en-US" dirty="0"/>
          </a:p>
        </p:txBody>
      </p:sp>
      <p:sp>
        <p:nvSpPr>
          <p:cNvPr id="3" name="內容版面配置區 2"/>
          <p:cNvSpPr>
            <a:spLocks noGrp="1"/>
          </p:cNvSpPr>
          <p:nvPr>
            <p:ph idx="1"/>
          </p:nvPr>
        </p:nvSpPr>
        <p:spPr/>
        <p:txBody>
          <a:bodyPr/>
          <a:lstStyle/>
          <a:p>
            <a:r>
              <a:rPr lang="en-US" altLang="zh-TW" dirty="0"/>
              <a:t>Handwriting digit </a:t>
            </a:r>
            <a:r>
              <a:rPr lang="en-US" altLang="zh-TW" dirty="0" smtClean="0"/>
              <a:t>classification</a:t>
            </a:r>
          </a:p>
          <a:p>
            <a:pPr lvl="1"/>
            <a:r>
              <a:rPr lang="en-US" altLang="zh-TW" dirty="0" smtClean="0"/>
              <a:t>Binary classification of 1, 2, 3 …</a:t>
            </a:r>
            <a:endParaRPr lang="zh-TW" altLang="en-US" dirty="0"/>
          </a:p>
        </p:txBody>
      </p:sp>
      <p:grpSp>
        <p:nvGrpSpPr>
          <p:cNvPr id="14" name="群組 13"/>
          <p:cNvGrpSpPr/>
          <p:nvPr/>
        </p:nvGrpSpPr>
        <p:grpSpPr>
          <a:xfrm>
            <a:off x="1338562" y="3125145"/>
            <a:ext cx="674854" cy="2584693"/>
            <a:chOff x="7729631" y="2981342"/>
            <a:chExt cx="674854" cy="2584693"/>
          </a:xfrm>
        </p:grpSpPr>
        <p:sp>
          <p:nvSpPr>
            <p:cNvPr id="15" name="矩形 14"/>
            <p:cNvSpPr/>
            <p:nvPr/>
          </p:nvSpPr>
          <p:spPr>
            <a:xfrm>
              <a:off x="7729631" y="3092102"/>
              <a:ext cx="596697" cy="2473933"/>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zh-TW" altLang="en-US"/>
            </a:p>
          </p:txBody>
        </p:sp>
        <p:sp>
          <p:nvSpPr>
            <p:cNvPr id="16" name="文字方塊 15"/>
            <p:cNvSpPr txBox="1"/>
            <p:nvPr/>
          </p:nvSpPr>
          <p:spPr>
            <a:xfrm rot="5400000">
              <a:off x="7758246" y="4562699"/>
              <a:ext cx="769257" cy="523220"/>
            </a:xfrm>
            <a:prstGeom prst="rect">
              <a:avLst/>
            </a:prstGeom>
            <a:noFill/>
          </p:spPr>
          <p:txBody>
            <a:bodyPr wrap="square" rtlCol="0">
              <a:spAutoFit/>
            </a:bodyPr>
            <a:lstStyle/>
            <a:p>
              <a:pPr algn="ctr"/>
              <a:r>
                <a:rPr lang="en-US" altLang="zh-TW" sz="2800" dirty="0" smtClean="0"/>
                <a:t>…</a:t>
              </a:r>
              <a:endParaRPr lang="zh-TW" altLang="en-US" sz="2800" dirty="0"/>
            </a:p>
          </p:txBody>
        </p:sp>
        <p:graphicFrame>
          <p:nvGraphicFramePr>
            <p:cNvPr id="17" name="Object 12"/>
            <p:cNvGraphicFramePr>
              <a:graphicFrameLocks noChangeAspect="1"/>
            </p:cNvGraphicFramePr>
            <p:nvPr>
              <p:extLst/>
            </p:nvPr>
          </p:nvGraphicFramePr>
          <p:xfrm>
            <a:off x="7826998" y="2981342"/>
            <a:ext cx="495300" cy="630237"/>
          </p:xfrm>
          <a:graphic>
            <a:graphicData uri="http://schemas.openxmlformats.org/presentationml/2006/ole">
              <mc:AlternateContent xmlns:mc="http://schemas.openxmlformats.org/markup-compatibility/2006">
                <mc:Choice xmlns:v="urn:schemas-microsoft-com:vml" Requires="v">
                  <p:oleObj spid="_x0000_s204468" name="方程式" r:id="rId4" imgW="177480" imgH="228600" progId="Equation.3">
                    <p:embed/>
                  </p:oleObj>
                </mc:Choice>
                <mc:Fallback>
                  <p:oleObj name="方程式" r:id="rId4" imgW="177480" imgH="228600" progId="Equation.3">
                    <p:embed/>
                    <p:pic>
                      <p:nvPicPr>
                        <p:cNvPr id="0" name=""/>
                        <p:cNvPicPr>
                          <a:picLocks noChangeAspect="1" noChangeArrowheads="1"/>
                        </p:cNvPicPr>
                        <p:nvPr/>
                      </p:nvPicPr>
                      <p:blipFill>
                        <a:blip r:embed="rId5"/>
                        <a:srcRect/>
                        <a:stretch>
                          <a:fillRect/>
                        </a:stretch>
                      </p:blipFill>
                      <p:spPr bwMode="auto">
                        <a:xfrm>
                          <a:off x="7826998" y="2981342"/>
                          <a:ext cx="495300" cy="630237"/>
                        </a:xfrm>
                        <a:prstGeom prst="rect">
                          <a:avLst/>
                        </a:prstGeom>
                        <a:noFill/>
                        <a:extLst/>
                      </p:spPr>
                    </p:pic>
                  </p:oleObj>
                </mc:Fallback>
              </mc:AlternateContent>
            </a:graphicData>
          </a:graphic>
        </p:graphicFrame>
        <p:graphicFrame>
          <p:nvGraphicFramePr>
            <p:cNvPr id="18" name="Object 12"/>
            <p:cNvGraphicFramePr>
              <a:graphicFrameLocks noChangeAspect="1"/>
            </p:cNvGraphicFramePr>
            <p:nvPr>
              <p:extLst/>
            </p:nvPr>
          </p:nvGraphicFramePr>
          <p:xfrm>
            <a:off x="7833875" y="3798361"/>
            <a:ext cx="495300" cy="630237"/>
          </p:xfrm>
          <a:graphic>
            <a:graphicData uri="http://schemas.openxmlformats.org/presentationml/2006/ole">
              <mc:AlternateContent xmlns:mc="http://schemas.openxmlformats.org/markup-compatibility/2006">
                <mc:Choice xmlns:v="urn:schemas-microsoft-com:vml" Requires="v">
                  <p:oleObj spid="_x0000_s204469" name="方程式" r:id="rId6" imgW="177480" imgH="228600" progId="Equation.3">
                    <p:embed/>
                  </p:oleObj>
                </mc:Choice>
                <mc:Fallback>
                  <p:oleObj name="方程式" r:id="rId6" imgW="177480" imgH="228600" progId="Equation.3">
                    <p:embed/>
                    <p:pic>
                      <p:nvPicPr>
                        <p:cNvPr id="0" name=""/>
                        <p:cNvPicPr>
                          <a:picLocks noChangeAspect="1" noChangeArrowheads="1"/>
                        </p:cNvPicPr>
                        <p:nvPr/>
                      </p:nvPicPr>
                      <p:blipFill>
                        <a:blip r:embed="rId7"/>
                        <a:srcRect/>
                        <a:stretch>
                          <a:fillRect/>
                        </a:stretch>
                      </p:blipFill>
                      <p:spPr bwMode="auto">
                        <a:xfrm>
                          <a:off x="7833875" y="3798361"/>
                          <a:ext cx="495300" cy="630237"/>
                        </a:xfrm>
                        <a:prstGeom prst="rect">
                          <a:avLst/>
                        </a:prstGeom>
                        <a:noFill/>
                        <a:extLst/>
                      </p:spPr>
                    </p:pic>
                  </p:oleObj>
                </mc:Fallback>
              </mc:AlternateContent>
            </a:graphicData>
          </a:graphic>
        </p:graphicFrame>
        <p:graphicFrame>
          <p:nvGraphicFramePr>
            <p:cNvPr id="19" name="Object 12"/>
            <p:cNvGraphicFramePr>
              <a:graphicFrameLocks noChangeAspect="1"/>
            </p:cNvGraphicFramePr>
            <p:nvPr>
              <p:extLst/>
            </p:nvPr>
          </p:nvGraphicFramePr>
          <p:xfrm>
            <a:off x="7815556" y="4900872"/>
            <a:ext cx="531812" cy="665163"/>
          </p:xfrm>
          <a:graphic>
            <a:graphicData uri="http://schemas.openxmlformats.org/presentationml/2006/ole">
              <mc:AlternateContent xmlns:mc="http://schemas.openxmlformats.org/markup-compatibility/2006">
                <mc:Choice xmlns:v="urn:schemas-microsoft-com:vml" Requires="v">
                  <p:oleObj spid="_x0000_s204470" name="方程式" r:id="rId8" imgW="190440" imgH="241200" progId="Equation.3">
                    <p:embed/>
                  </p:oleObj>
                </mc:Choice>
                <mc:Fallback>
                  <p:oleObj name="方程式" r:id="rId8" imgW="190440" imgH="241200" progId="Equation.3">
                    <p:embed/>
                    <p:pic>
                      <p:nvPicPr>
                        <p:cNvPr id="0" name=""/>
                        <p:cNvPicPr>
                          <a:picLocks noChangeAspect="1" noChangeArrowheads="1"/>
                        </p:cNvPicPr>
                        <p:nvPr/>
                      </p:nvPicPr>
                      <p:blipFill>
                        <a:blip r:embed="rId9"/>
                        <a:srcRect/>
                        <a:stretch>
                          <a:fillRect/>
                        </a:stretch>
                      </p:blipFill>
                      <p:spPr bwMode="auto">
                        <a:xfrm>
                          <a:off x="7815556" y="4900872"/>
                          <a:ext cx="531812" cy="665163"/>
                        </a:xfrm>
                        <a:prstGeom prst="rect">
                          <a:avLst/>
                        </a:prstGeom>
                        <a:noFill/>
                        <a:extLst/>
                      </p:spPr>
                    </p:pic>
                  </p:oleObj>
                </mc:Fallback>
              </mc:AlternateContent>
            </a:graphicData>
          </a:graphic>
        </p:graphicFrame>
      </p:grpSp>
      <p:grpSp>
        <p:nvGrpSpPr>
          <p:cNvPr id="25" name="群組 24"/>
          <p:cNvGrpSpPr/>
          <p:nvPr/>
        </p:nvGrpSpPr>
        <p:grpSpPr>
          <a:xfrm>
            <a:off x="3613806" y="2960718"/>
            <a:ext cx="4545935" cy="941612"/>
            <a:chOff x="3759865" y="1672457"/>
            <a:chExt cx="4545935" cy="941612"/>
          </a:xfrm>
        </p:grpSpPr>
        <p:sp>
          <p:nvSpPr>
            <p:cNvPr id="26" name="橢圓 25"/>
            <p:cNvSpPr/>
            <p:nvPr/>
          </p:nvSpPr>
          <p:spPr>
            <a:xfrm>
              <a:off x="5123987" y="1672457"/>
              <a:ext cx="941612" cy="941612"/>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zh-TW" altLang="en-US"/>
            </a:p>
          </p:txBody>
        </p:sp>
        <p:grpSp>
          <p:nvGrpSpPr>
            <p:cNvPr id="27" name="群組 26"/>
            <p:cNvGrpSpPr/>
            <p:nvPr/>
          </p:nvGrpSpPr>
          <p:grpSpPr>
            <a:xfrm>
              <a:off x="3759865" y="1883103"/>
              <a:ext cx="520319" cy="520319"/>
              <a:chOff x="3342651" y="3507082"/>
              <a:chExt cx="520319" cy="520319"/>
            </a:xfrm>
          </p:grpSpPr>
          <p:sp>
            <p:nvSpPr>
              <p:cNvPr id="32" name="矩形 31"/>
              <p:cNvSpPr/>
              <p:nvPr/>
            </p:nvSpPr>
            <p:spPr>
              <a:xfrm>
                <a:off x="3342651" y="3507082"/>
                <a:ext cx="520319" cy="520319"/>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zh-TW" altLang="en-US"/>
              </a:p>
            </p:txBody>
          </p:sp>
          <p:graphicFrame>
            <p:nvGraphicFramePr>
              <p:cNvPr id="33" name="Object 12"/>
              <p:cNvGraphicFramePr>
                <a:graphicFrameLocks noChangeAspect="1"/>
              </p:cNvGraphicFramePr>
              <p:nvPr>
                <p:extLst/>
              </p:nvPr>
            </p:nvGraphicFramePr>
            <p:xfrm>
              <a:off x="3435128" y="3545009"/>
              <a:ext cx="385763" cy="387350"/>
            </p:xfrm>
            <a:graphic>
              <a:graphicData uri="http://schemas.openxmlformats.org/presentationml/2006/ole">
                <mc:AlternateContent xmlns:mc="http://schemas.openxmlformats.org/markup-compatibility/2006">
                  <mc:Choice xmlns:v="urn:schemas-microsoft-com:vml" Requires="v">
                    <p:oleObj spid="_x0000_s204471" name="方程式" r:id="rId10" imgW="139680" imgH="139680" progId="Equation.3">
                      <p:embed/>
                    </p:oleObj>
                  </mc:Choice>
                  <mc:Fallback>
                    <p:oleObj name="方程式" r:id="rId10" imgW="139680" imgH="139680" progId="Equation.3">
                      <p:embed/>
                      <p:pic>
                        <p:nvPicPr>
                          <p:cNvPr id="0" name=""/>
                          <p:cNvPicPr>
                            <a:picLocks noChangeAspect="1" noChangeArrowheads="1"/>
                          </p:cNvPicPr>
                          <p:nvPr/>
                        </p:nvPicPr>
                        <p:blipFill>
                          <a:blip r:embed="rId11"/>
                          <a:srcRect/>
                          <a:stretch>
                            <a:fillRect/>
                          </a:stretch>
                        </p:blipFill>
                        <p:spPr bwMode="auto">
                          <a:xfrm>
                            <a:off x="3435128" y="3545009"/>
                            <a:ext cx="385763" cy="387350"/>
                          </a:xfrm>
                          <a:prstGeom prst="rect">
                            <a:avLst/>
                          </a:prstGeom>
                          <a:noFill/>
                          <a:extLst/>
                        </p:spPr>
                      </p:pic>
                    </p:oleObj>
                  </mc:Fallback>
                </mc:AlternateContent>
              </a:graphicData>
            </a:graphic>
          </p:graphicFrame>
        </p:grpSp>
        <p:cxnSp>
          <p:nvCxnSpPr>
            <p:cNvPr id="28" name="直線單箭頭接點 27"/>
            <p:cNvCxnSpPr>
              <a:stCxn id="26" idx="6"/>
            </p:cNvCxnSpPr>
            <p:nvPr/>
          </p:nvCxnSpPr>
          <p:spPr>
            <a:xfrm>
              <a:off x="6065599" y="2143263"/>
              <a:ext cx="596599" cy="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9" name="直線單箭頭接點 28"/>
            <p:cNvCxnSpPr/>
            <p:nvPr/>
          </p:nvCxnSpPr>
          <p:spPr>
            <a:xfrm flipV="1">
              <a:off x="4291879" y="2150761"/>
              <a:ext cx="804687" cy="1"/>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0" name="文字方塊 29"/>
            <p:cNvSpPr txBox="1"/>
            <p:nvPr/>
          </p:nvSpPr>
          <p:spPr>
            <a:xfrm>
              <a:off x="6662198" y="1941757"/>
              <a:ext cx="1643602" cy="461665"/>
            </a:xfrm>
            <a:prstGeom prst="rect">
              <a:avLst/>
            </a:prstGeom>
            <a:noFill/>
          </p:spPr>
          <p:txBody>
            <a:bodyPr wrap="square" rtlCol="0">
              <a:spAutoFit/>
            </a:bodyPr>
            <a:lstStyle/>
            <a:p>
              <a:r>
                <a:rPr lang="en-US" altLang="zh-TW" sz="2400" dirty="0" smtClean="0"/>
                <a:t>“</a:t>
              </a:r>
              <a:r>
                <a:rPr lang="en-US" altLang="zh-TW" sz="2400" dirty="0"/>
                <a:t>1</a:t>
              </a:r>
              <a:r>
                <a:rPr lang="en-US" altLang="zh-TW" sz="2400" dirty="0" smtClean="0"/>
                <a:t>”</a:t>
              </a:r>
              <a:r>
                <a:rPr lang="zh-TW" altLang="en-US" sz="2400" dirty="0" smtClean="0"/>
                <a:t> </a:t>
              </a:r>
              <a:r>
                <a:rPr lang="en-US" altLang="zh-TW" sz="2400" dirty="0" smtClean="0"/>
                <a:t>or not</a:t>
              </a:r>
              <a:endParaRPr lang="zh-TW" altLang="en-US" sz="2400" dirty="0"/>
            </a:p>
          </p:txBody>
        </p:sp>
      </p:grpSp>
      <p:grpSp>
        <p:nvGrpSpPr>
          <p:cNvPr id="34" name="群組 33"/>
          <p:cNvGrpSpPr/>
          <p:nvPr/>
        </p:nvGrpSpPr>
        <p:grpSpPr>
          <a:xfrm>
            <a:off x="3613806" y="4020679"/>
            <a:ext cx="4584035" cy="941612"/>
            <a:chOff x="3759865" y="2732418"/>
            <a:chExt cx="4584035" cy="941612"/>
          </a:xfrm>
        </p:grpSpPr>
        <p:sp>
          <p:nvSpPr>
            <p:cNvPr id="35" name="文字方塊 34"/>
            <p:cNvSpPr txBox="1"/>
            <p:nvPr/>
          </p:nvSpPr>
          <p:spPr>
            <a:xfrm>
              <a:off x="6700298" y="3008944"/>
              <a:ext cx="1643602" cy="461665"/>
            </a:xfrm>
            <a:prstGeom prst="rect">
              <a:avLst/>
            </a:prstGeom>
            <a:noFill/>
          </p:spPr>
          <p:txBody>
            <a:bodyPr wrap="square" rtlCol="0">
              <a:spAutoFit/>
            </a:bodyPr>
            <a:lstStyle/>
            <a:p>
              <a:r>
                <a:rPr lang="en-US" altLang="zh-TW" sz="2400" dirty="0" smtClean="0"/>
                <a:t>“</a:t>
              </a:r>
              <a:r>
                <a:rPr lang="en-US" altLang="zh-TW" sz="2400" dirty="0"/>
                <a:t>2</a:t>
              </a:r>
              <a:r>
                <a:rPr lang="en-US" altLang="zh-TW" sz="2400" dirty="0" smtClean="0"/>
                <a:t>”</a:t>
              </a:r>
              <a:r>
                <a:rPr lang="zh-TW" altLang="en-US" sz="2400" dirty="0" smtClean="0"/>
                <a:t> </a:t>
              </a:r>
              <a:r>
                <a:rPr lang="en-US" altLang="zh-TW" sz="2400" dirty="0" smtClean="0"/>
                <a:t>or not</a:t>
              </a:r>
              <a:endParaRPr lang="zh-TW" altLang="en-US" sz="2400" dirty="0"/>
            </a:p>
          </p:txBody>
        </p:sp>
        <p:sp>
          <p:nvSpPr>
            <p:cNvPr id="36" name="橢圓 35"/>
            <p:cNvSpPr/>
            <p:nvPr/>
          </p:nvSpPr>
          <p:spPr>
            <a:xfrm>
              <a:off x="5123987" y="2732418"/>
              <a:ext cx="941612" cy="941612"/>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zh-TW" altLang="en-US"/>
            </a:p>
          </p:txBody>
        </p:sp>
        <p:grpSp>
          <p:nvGrpSpPr>
            <p:cNvPr id="37" name="群組 36"/>
            <p:cNvGrpSpPr/>
            <p:nvPr/>
          </p:nvGrpSpPr>
          <p:grpSpPr>
            <a:xfrm>
              <a:off x="3759865" y="2943064"/>
              <a:ext cx="520319" cy="520319"/>
              <a:chOff x="3342651" y="3507082"/>
              <a:chExt cx="520319" cy="520319"/>
            </a:xfrm>
          </p:grpSpPr>
          <p:sp>
            <p:nvSpPr>
              <p:cNvPr id="40" name="矩形 39"/>
              <p:cNvSpPr/>
              <p:nvPr/>
            </p:nvSpPr>
            <p:spPr>
              <a:xfrm>
                <a:off x="3342651" y="3507082"/>
                <a:ext cx="520319" cy="520319"/>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zh-TW" altLang="en-US"/>
              </a:p>
            </p:txBody>
          </p:sp>
          <p:graphicFrame>
            <p:nvGraphicFramePr>
              <p:cNvPr id="41" name="Object 12"/>
              <p:cNvGraphicFramePr>
                <a:graphicFrameLocks noChangeAspect="1"/>
              </p:cNvGraphicFramePr>
              <p:nvPr>
                <p:extLst/>
              </p:nvPr>
            </p:nvGraphicFramePr>
            <p:xfrm>
              <a:off x="3435128" y="3545009"/>
              <a:ext cx="385763" cy="387350"/>
            </p:xfrm>
            <a:graphic>
              <a:graphicData uri="http://schemas.openxmlformats.org/presentationml/2006/ole">
                <mc:AlternateContent xmlns:mc="http://schemas.openxmlformats.org/markup-compatibility/2006">
                  <mc:Choice xmlns:v="urn:schemas-microsoft-com:vml" Requires="v">
                    <p:oleObj spid="_x0000_s204472" name="方程式" r:id="rId12" imgW="139680" imgH="139680" progId="Equation.3">
                      <p:embed/>
                    </p:oleObj>
                  </mc:Choice>
                  <mc:Fallback>
                    <p:oleObj name="方程式" r:id="rId12" imgW="139680" imgH="139680" progId="Equation.3">
                      <p:embed/>
                      <p:pic>
                        <p:nvPicPr>
                          <p:cNvPr id="0" name=""/>
                          <p:cNvPicPr>
                            <a:picLocks noChangeAspect="1" noChangeArrowheads="1"/>
                          </p:cNvPicPr>
                          <p:nvPr/>
                        </p:nvPicPr>
                        <p:blipFill>
                          <a:blip r:embed="rId11"/>
                          <a:srcRect/>
                          <a:stretch>
                            <a:fillRect/>
                          </a:stretch>
                        </p:blipFill>
                        <p:spPr bwMode="auto">
                          <a:xfrm>
                            <a:off x="3435128" y="3545009"/>
                            <a:ext cx="385763" cy="387350"/>
                          </a:xfrm>
                          <a:prstGeom prst="rect">
                            <a:avLst/>
                          </a:prstGeom>
                          <a:noFill/>
                          <a:extLst/>
                        </p:spPr>
                      </p:pic>
                    </p:oleObj>
                  </mc:Fallback>
                </mc:AlternateContent>
              </a:graphicData>
            </a:graphic>
          </p:graphicFrame>
        </p:grpSp>
        <p:cxnSp>
          <p:nvCxnSpPr>
            <p:cNvPr id="38" name="直線單箭頭接點 37"/>
            <p:cNvCxnSpPr>
              <a:stCxn id="36" idx="6"/>
            </p:cNvCxnSpPr>
            <p:nvPr/>
          </p:nvCxnSpPr>
          <p:spPr>
            <a:xfrm>
              <a:off x="6065599" y="3203224"/>
              <a:ext cx="596599" cy="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9" name="直線單箭頭接點 38"/>
            <p:cNvCxnSpPr/>
            <p:nvPr/>
          </p:nvCxnSpPr>
          <p:spPr>
            <a:xfrm flipV="1">
              <a:off x="4291879" y="3210722"/>
              <a:ext cx="804687" cy="1"/>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42" name="群組 41"/>
          <p:cNvGrpSpPr/>
          <p:nvPr/>
        </p:nvGrpSpPr>
        <p:grpSpPr>
          <a:xfrm>
            <a:off x="3613806" y="5110467"/>
            <a:ext cx="4584035" cy="941612"/>
            <a:chOff x="3759865" y="3822206"/>
            <a:chExt cx="4584035" cy="941612"/>
          </a:xfrm>
        </p:grpSpPr>
        <p:sp>
          <p:nvSpPr>
            <p:cNvPr id="43" name="文字方塊 42"/>
            <p:cNvSpPr txBox="1"/>
            <p:nvPr/>
          </p:nvSpPr>
          <p:spPr>
            <a:xfrm>
              <a:off x="6700298" y="4041419"/>
              <a:ext cx="1643602" cy="461665"/>
            </a:xfrm>
            <a:prstGeom prst="rect">
              <a:avLst/>
            </a:prstGeom>
            <a:noFill/>
          </p:spPr>
          <p:txBody>
            <a:bodyPr wrap="square" rtlCol="0">
              <a:spAutoFit/>
            </a:bodyPr>
            <a:lstStyle/>
            <a:p>
              <a:r>
                <a:rPr lang="en-US" altLang="zh-TW" sz="2400" dirty="0" smtClean="0"/>
                <a:t>“3”</a:t>
              </a:r>
              <a:r>
                <a:rPr lang="zh-TW" altLang="en-US" sz="2400" dirty="0" smtClean="0"/>
                <a:t> </a:t>
              </a:r>
              <a:r>
                <a:rPr lang="en-US" altLang="zh-TW" sz="2400" dirty="0" smtClean="0"/>
                <a:t>or not</a:t>
              </a:r>
              <a:endParaRPr lang="zh-TW" altLang="en-US" sz="2400" dirty="0"/>
            </a:p>
          </p:txBody>
        </p:sp>
        <p:sp>
          <p:nvSpPr>
            <p:cNvPr id="44" name="橢圓 43"/>
            <p:cNvSpPr/>
            <p:nvPr/>
          </p:nvSpPr>
          <p:spPr>
            <a:xfrm>
              <a:off x="5123987" y="3822206"/>
              <a:ext cx="941612" cy="941612"/>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zh-TW" altLang="en-US"/>
            </a:p>
          </p:txBody>
        </p:sp>
        <p:grpSp>
          <p:nvGrpSpPr>
            <p:cNvPr id="45" name="群組 44"/>
            <p:cNvGrpSpPr/>
            <p:nvPr/>
          </p:nvGrpSpPr>
          <p:grpSpPr>
            <a:xfrm>
              <a:off x="3759865" y="4032852"/>
              <a:ext cx="520319" cy="520319"/>
              <a:chOff x="3342651" y="3507082"/>
              <a:chExt cx="520319" cy="520319"/>
            </a:xfrm>
          </p:grpSpPr>
          <p:sp>
            <p:nvSpPr>
              <p:cNvPr id="49" name="矩形 48"/>
              <p:cNvSpPr/>
              <p:nvPr/>
            </p:nvSpPr>
            <p:spPr>
              <a:xfrm>
                <a:off x="3342651" y="3507082"/>
                <a:ext cx="520319" cy="520319"/>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zh-TW" altLang="en-US"/>
              </a:p>
            </p:txBody>
          </p:sp>
          <p:graphicFrame>
            <p:nvGraphicFramePr>
              <p:cNvPr id="50" name="Object 12"/>
              <p:cNvGraphicFramePr>
                <a:graphicFrameLocks noChangeAspect="1"/>
              </p:cNvGraphicFramePr>
              <p:nvPr>
                <p:extLst/>
              </p:nvPr>
            </p:nvGraphicFramePr>
            <p:xfrm>
              <a:off x="3435128" y="3545009"/>
              <a:ext cx="385763" cy="387350"/>
            </p:xfrm>
            <a:graphic>
              <a:graphicData uri="http://schemas.openxmlformats.org/presentationml/2006/ole">
                <mc:AlternateContent xmlns:mc="http://schemas.openxmlformats.org/markup-compatibility/2006">
                  <mc:Choice xmlns:v="urn:schemas-microsoft-com:vml" Requires="v">
                    <p:oleObj spid="_x0000_s204473" name="方程式" r:id="rId13" imgW="139680" imgH="139680" progId="Equation.3">
                      <p:embed/>
                    </p:oleObj>
                  </mc:Choice>
                  <mc:Fallback>
                    <p:oleObj name="方程式" r:id="rId13" imgW="139680" imgH="139680" progId="Equation.3">
                      <p:embed/>
                      <p:pic>
                        <p:nvPicPr>
                          <p:cNvPr id="0" name=""/>
                          <p:cNvPicPr>
                            <a:picLocks noChangeAspect="1" noChangeArrowheads="1"/>
                          </p:cNvPicPr>
                          <p:nvPr/>
                        </p:nvPicPr>
                        <p:blipFill>
                          <a:blip r:embed="rId11"/>
                          <a:srcRect/>
                          <a:stretch>
                            <a:fillRect/>
                          </a:stretch>
                        </p:blipFill>
                        <p:spPr bwMode="auto">
                          <a:xfrm>
                            <a:off x="3435128" y="3545009"/>
                            <a:ext cx="385763" cy="387350"/>
                          </a:xfrm>
                          <a:prstGeom prst="rect">
                            <a:avLst/>
                          </a:prstGeom>
                          <a:noFill/>
                          <a:extLst/>
                        </p:spPr>
                      </p:pic>
                    </p:oleObj>
                  </mc:Fallback>
                </mc:AlternateContent>
              </a:graphicData>
            </a:graphic>
          </p:graphicFrame>
        </p:grpSp>
        <p:cxnSp>
          <p:nvCxnSpPr>
            <p:cNvPr id="46" name="直線單箭頭接點 45"/>
            <p:cNvCxnSpPr>
              <a:stCxn id="44" idx="6"/>
            </p:cNvCxnSpPr>
            <p:nvPr/>
          </p:nvCxnSpPr>
          <p:spPr>
            <a:xfrm>
              <a:off x="6065599" y="4293012"/>
              <a:ext cx="596599" cy="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7" name="直線單箭頭接點 46"/>
            <p:cNvCxnSpPr/>
            <p:nvPr/>
          </p:nvCxnSpPr>
          <p:spPr>
            <a:xfrm flipV="1">
              <a:off x="4291879" y="4300510"/>
              <a:ext cx="804687" cy="1"/>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cxnSp>
        <p:nvCxnSpPr>
          <p:cNvPr id="51" name="直線單箭頭接點 50"/>
          <p:cNvCxnSpPr>
            <a:endCxn id="32" idx="1"/>
          </p:cNvCxnSpPr>
          <p:nvPr/>
        </p:nvCxnSpPr>
        <p:spPr>
          <a:xfrm>
            <a:off x="1954154" y="3402967"/>
            <a:ext cx="1659652" cy="28557"/>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2" name="直線單箭頭接點 51"/>
          <p:cNvCxnSpPr>
            <a:stCxn id="15" idx="3"/>
            <a:endCxn id="32" idx="1"/>
          </p:cNvCxnSpPr>
          <p:nvPr/>
        </p:nvCxnSpPr>
        <p:spPr>
          <a:xfrm flipV="1">
            <a:off x="1935259" y="3431524"/>
            <a:ext cx="1678547" cy="1041348"/>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3" name="直線單箭頭接點 52"/>
          <p:cNvCxnSpPr>
            <a:stCxn id="19" idx="3"/>
            <a:endCxn id="32" idx="1"/>
          </p:cNvCxnSpPr>
          <p:nvPr/>
        </p:nvCxnSpPr>
        <p:spPr>
          <a:xfrm flipV="1">
            <a:off x="1956299" y="3431524"/>
            <a:ext cx="1657507" cy="1945732"/>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4" name="直線單箭頭接點 53"/>
          <p:cNvCxnSpPr>
            <a:endCxn id="40" idx="1"/>
          </p:cNvCxnSpPr>
          <p:nvPr/>
        </p:nvCxnSpPr>
        <p:spPr>
          <a:xfrm>
            <a:off x="1937388" y="3421954"/>
            <a:ext cx="1676418" cy="1069531"/>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5" name="直線單箭頭接點 54"/>
          <p:cNvCxnSpPr>
            <a:stCxn id="15" idx="3"/>
            <a:endCxn id="40" idx="1"/>
          </p:cNvCxnSpPr>
          <p:nvPr/>
        </p:nvCxnSpPr>
        <p:spPr>
          <a:xfrm>
            <a:off x="1935259" y="4472872"/>
            <a:ext cx="1678547" cy="18613"/>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6" name="直線單箭頭接點 55"/>
          <p:cNvCxnSpPr>
            <a:endCxn id="40" idx="1"/>
          </p:cNvCxnSpPr>
          <p:nvPr/>
        </p:nvCxnSpPr>
        <p:spPr>
          <a:xfrm flipV="1">
            <a:off x="1967994" y="4491485"/>
            <a:ext cx="1645812" cy="941394"/>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7" name="直線單箭頭接點 56"/>
          <p:cNvCxnSpPr>
            <a:endCxn id="49" idx="1"/>
          </p:cNvCxnSpPr>
          <p:nvPr/>
        </p:nvCxnSpPr>
        <p:spPr>
          <a:xfrm>
            <a:off x="1926213" y="3398829"/>
            <a:ext cx="1687593" cy="2182444"/>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8" name="直線單箭頭接點 57"/>
          <p:cNvCxnSpPr>
            <a:stCxn id="15" idx="3"/>
            <a:endCxn id="49" idx="1"/>
          </p:cNvCxnSpPr>
          <p:nvPr/>
        </p:nvCxnSpPr>
        <p:spPr>
          <a:xfrm>
            <a:off x="1935259" y="4472872"/>
            <a:ext cx="1678547" cy="1108401"/>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9" name="直線單箭頭接點 58"/>
          <p:cNvCxnSpPr>
            <a:endCxn id="49" idx="1"/>
          </p:cNvCxnSpPr>
          <p:nvPr/>
        </p:nvCxnSpPr>
        <p:spPr>
          <a:xfrm>
            <a:off x="1983720" y="5451492"/>
            <a:ext cx="1630086" cy="129781"/>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60" name="群組 59"/>
          <p:cNvGrpSpPr/>
          <p:nvPr/>
        </p:nvGrpSpPr>
        <p:grpSpPr>
          <a:xfrm>
            <a:off x="1347771" y="5973586"/>
            <a:ext cx="549041" cy="523254"/>
            <a:chOff x="1381358" y="5695999"/>
            <a:chExt cx="549041" cy="523254"/>
          </a:xfrm>
        </p:grpSpPr>
        <p:sp>
          <p:nvSpPr>
            <p:cNvPr id="61" name="矩形 60"/>
            <p:cNvSpPr/>
            <p:nvPr/>
          </p:nvSpPr>
          <p:spPr>
            <a:xfrm>
              <a:off x="1381358" y="5695999"/>
              <a:ext cx="549041" cy="523254"/>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zh-TW" altLang="en-US"/>
            </a:p>
          </p:txBody>
        </p:sp>
        <p:graphicFrame>
          <p:nvGraphicFramePr>
            <p:cNvPr id="62" name="Object 12"/>
            <p:cNvGraphicFramePr>
              <a:graphicFrameLocks noChangeAspect="1"/>
            </p:cNvGraphicFramePr>
            <p:nvPr>
              <p:extLst/>
            </p:nvPr>
          </p:nvGraphicFramePr>
          <p:xfrm>
            <a:off x="1575247" y="5761100"/>
            <a:ext cx="190500" cy="354012"/>
          </p:xfrm>
          <a:graphic>
            <a:graphicData uri="http://schemas.openxmlformats.org/presentationml/2006/ole">
              <mc:AlternateContent xmlns:mc="http://schemas.openxmlformats.org/markup-compatibility/2006">
                <mc:Choice xmlns:v="urn:schemas-microsoft-com:vml" Requires="v">
                  <p:oleObj spid="_x0000_s204474" name="方程式" r:id="rId14" imgW="88560" imgH="164880" progId="Equation.3">
                    <p:embed/>
                  </p:oleObj>
                </mc:Choice>
                <mc:Fallback>
                  <p:oleObj name="方程式" r:id="rId14" imgW="88560" imgH="164880" progId="Equation.3">
                    <p:embed/>
                    <p:pic>
                      <p:nvPicPr>
                        <p:cNvPr id="0" name=""/>
                        <p:cNvPicPr>
                          <a:picLocks noChangeAspect="1" noChangeArrowheads="1"/>
                        </p:cNvPicPr>
                        <p:nvPr/>
                      </p:nvPicPr>
                      <p:blipFill>
                        <a:blip r:embed="rId15"/>
                        <a:srcRect/>
                        <a:stretch>
                          <a:fillRect/>
                        </a:stretch>
                      </p:blipFill>
                      <p:spPr bwMode="auto">
                        <a:xfrm>
                          <a:off x="1575247" y="5761100"/>
                          <a:ext cx="190500" cy="3540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
        <p:nvSpPr>
          <p:cNvPr id="63" name="手繪多邊形 62"/>
          <p:cNvSpPr/>
          <p:nvPr/>
        </p:nvSpPr>
        <p:spPr>
          <a:xfrm>
            <a:off x="5136959" y="3210879"/>
            <a:ext cx="534578" cy="385762"/>
          </a:xfrm>
          <a:custGeom>
            <a:avLst/>
            <a:gdLst>
              <a:gd name="connsiteX0" fmla="*/ 0 w 638175"/>
              <a:gd name="connsiteY0" fmla="*/ 409575 h 415258"/>
              <a:gd name="connsiteX1" fmla="*/ 304800 w 638175"/>
              <a:gd name="connsiteY1" fmla="*/ 371475 h 415258"/>
              <a:gd name="connsiteX2" fmla="*/ 409575 w 638175"/>
              <a:gd name="connsiteY2" fmla="*/ 85725 h 415258"/>
              <a:gd name="connsiteX3" fmla="*/ 638175 w 638175"/>
              <a:gd name="connsiteY3" fmla="*/ 0 h 415258"/>
            </a:gdLst>
            <a:ahLst/>
            <a:cxnLst>
              <a:cxn ang="0">
                <a:pos x="connsiteX0" y="connsiteY0"/>
              </a:cxn>
              <a:cxn ang="0">
                <a:pos x="connsiteX1" y="connsiteY1"/>
              </a:cxn>
              <a:cxn ang="0">
                <a:pos x="connsiteX2" y="connsiteY2"/>
              </a:cxn>
              <a:cxn ang="0">
                <a:pos x="connsiteX3" y="connsiteY3"/>
              </a:cxn>
            </a:cxnLst>
            <a:rect l="l" t="t" r="r" b="b"/>
            <a:pathLst>
              <a:path w="638175" h="415258">
                <a:moveTo>
                  <a:pt x="0" y="409575"/>
                </a:moveTo>
                <a:cubicBezTo>
                  <a:pt x="118269" y="417512"/>
                  <a:pt x="236538" y="425450"/>
                  <a:pt x="304800" y="371475"/>
                </a:cubicBezTo>
                <a:cubicBezTo>
                  <a:pt x="373062" y="317500"/>
                  <a:pt x="354013" y="147637"/>
                  <a:pt x="409575" y="85725"/>
                </a:cubicBezTo>
                <a:cubicBezTo>
                  <a:pt x="465138" y="23812"/>
                  <a:pt x="551656" y="11906"/>
                  <a:pt x="638175" y="0"/>
                </a:cubicBezTo>
              </a:path>
            </a:pathLst>
          </a:cu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64" name="手繪多邊形 63"/>
          <p:cNvSpPr/>
          <p:nvPr/>
        </p:nvSpPr>
        <p:spPr>
          <a:xfrm>
            <a:off x="5187814" y="4278999"/>
            <a:ext cx="534578" cy="385762"/>
          </a:xfrm>
          <a:custGeom>
            <a:avLst/>
            <a:gdLst>
              <a:gd name="connsiteX0" fmla="*/ 0 w 638175"/>
              <a:gd name="connsiteY0" fmla="*/ 409575 h 415258"/>
              <a:gd name="connsiteX1" fmla="*/ 304800 w 638175"/>
              <a:gd name="connsiteY1" fmla="*/ 371475 h 415258"/>
              <a:gd name="connsiteX2" fmla="*/ 409575 w 638175"/>
              <a:gd name="connsiteY2" fmla="*/ 85725 h 415258"/>
              <a:gd name="connsiteX3" fmla="*/ 638175 w 638175"/>
              <a:gd name="connsiteY3" fmla="*/ 0 h 415258"/>
            </a:gdLst>
            <a:ahLst/>
            <a:cxnLst>
              <a:cxn ang="0">
                <a:pos x="connsiteX0" y="connsiteY0"/>
              </a:cxn>
              <a:cxn ang="0">
                <a:pos x="connsiteX1" y="connsiteY1"/>
              </a:cxn>
              <a:cxn ang="0">
                <a:pos x="connsiteX2" y="connsiteY2"/>
              </a:cxn>
              <a:cxn ang="0">
                <a:pos x="connsiteX3" y="connsiteY3"/>
              </a:cxn>
            </a:cxnLst>
            <a:rect l="l" t="t" r="r" b="b"/>
            <a:pathLst>
              <a:path w="638175" h="415258">
                <a:moveTo>
                  <a:pt x="0" y="409575"/>
                </a:moveTo>
                <a:cubicBezTo>
                  <a:pt x="118269" y="417512"/>
                  <a:pt x="236538" y="425450"/>
                  <a:pt x="304800" y="371475"/>
                </a:cubicBezTo>
                <a:cubicBezTo>
                  <a:pt x="373062" y="317500"/>
                  <a:pt x="354013" y="147637"/>
                  <a:pt x="409575" y="85725"/>
                </a:cubicBezTo>
                <a:cubicBezTo>
                  <a:pt x="465138" y="23812"/>
                  <a:pt x="551656" y="11906"/>
                  <a:pt x="638175" y="0"/>
                </a:cubicBezTo>
              </a:path>
            </a:pathLst>
          </a:cu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65" name="手繪多邊形 64"/>
          <p:cNvSpPr/>
          <p:nvPr/>
        </p:nvSpPr>
        <p:spPr>
          <a:xfrm>
            <a:off x="5187814" y="5432879"/>
            <a:ext cx="534578" cy="385762"/>
          </a:xfrm>
          <a:custGeom>
            <a:avLst/>
            <a:gdLst>
              <a:gd name="connsiteX0" fmla="*/ 0 w 638175"/>
              <a:gd name="connsiteY0" fmla="*/ 409575 h 415258"/>
              <a:gd name="connsiteX1" fmla="*/ 304800 w 638175"/>
              <a:gd name="connsiteY1" fmla="*/ 371475 h 415258"/>
              <a:gd name="connsiteX2" fmla="*/ 409575 w 638175"/>
              <a:gd name="connsiteY2" fmla="*/ 85725 h 415258"/>
              <a:gd name="connsiteX3" fmla="*/ 638175 w 638175"/>
              <a:gd name="connsiteY3" fmla="*/ 0 h 415258"/>
            </a:gdLst>
            <a:ahLst/>
            <a:cxnLst>
              <a:cxn ang="0">
                <a:pos x="connsiteX0" y="connsiteY0"/>
              </a:cxn>
              <a:cxn ang="0">
                <a:pos x="connsiteX1" y="connsiteY1"/>
              </a:cxn>
              <a:cxn ang="0">
                <a:pos x="connsiteX2" y="connsiteY2"/>
              </a:cxn>
              <a:cxn ang="0">
                <a:pos x="connsiteX3" y="connsiteY3"/>
              </a:cxn>
            </a:cxnLst>
            <a:rect l="l" t="t" r="r" b="b"/>
            <a:pathLst>
              <a:path w="638175" h="415258">
                <a:moveTo>
                  <a:pt x="0" y="409575"/>
                </a:moveTo>
                <a:cubicBezTo>
                  <a:pt x="118269" y="417512"/>
                  <a:pt x="236538" y="425450"/>
                  <a:pt x="304800" y="371475"/>
                </a:cubicBezTo>
                <a:cubicBezTo>
                  <a:pt x="373062" y="317500"/>
                  <a:pt x="354013" y="147637"/>
                  <a:pt x="409575" y="85725"/>
                </a:cubicBezTo>
                <a:cubicBezTo>
                  <a:pt x="465138" y="23812"/>
                  <a:pt x="551656" y="11906"/>
                  <a:pt x="638175" y="0"/>
                </a:cubicBezTo>
              </a:path>
            </a:pathLst>
          </a:cu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cxnSp>
        <p:nvCxnSpPr>
          <p:cNvPr id="69" name="直線單箭頭接點 68"/>
          <p:cNvCxnSpPr>
            <a:endCxn id="49" idx="1"/>
          </p:cNvCxnSpPr>
          <p:nvPr/>
        </p:nvCxnSpPr>
        <p:spPr>
          <a:xfrm flipV="1">
            <a:off x="1896812" y="5581273"/>
            <a:ext cx="1716994" cy="682271"/>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1" name="直線單箭頭接點 70"/>
          <p:cNvCxnSpPr>
            <a:stCxn id="61" idx="3"/>
            <a:endCxn id="32" idx="1"/>
          </p:cNvCxnSpPr>
          <p:nvPr/>
        </p:nvCxnSpPr>
        <p:spPr>
          <a:xfrm flipV="1">
            <a:off x="1896812" y="3431524"/>
            <a:ext cx="1716994" cy="2803689"/>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2" name="直線單箭頭接點 71"/>
          <p:cNvCxnSpPr>
            <a:stCxn id="61" idx="3"/>
            <a:endCxn id="40" idx="1"/>
          </p:cNvCxnSpPr>
          <p:nvPr/>
        </p:nvCxnSpPr>
        <p:spPr>
          <a:xfrm flipV="1">
            <a:off x="1896812" y="4491485"/>
            <a:ext cx="1716994" cy="1743728"/>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6" name="文字方塊 65"/>
          <p:cNvSpPr txBox="1"/>
          <p:nvPr/>
        </p:nvSpPr>
        <p:spPr>
          <a:xfrm rot="5400000">
            <a:off x="6915161" y="6142077"/>
            <a:ext cx="921757" cy="584775"/>
          </a:xfrm>
          <a:prstGeom prst="rect">
            <a:avLst/>
          </a:prstGeom>
          <a:noFill/>
        </p:spPr>
        <p:txBody>
          <a:bodyPr wrap="square" rtlCol="0">
            <a:spAutoFit/>
          </a:bodyPr>
          <a:lstStyle/>
          <a:p>
            <a:r>
              <a:rPr lang="en-US" altLang="zh-TW" sz="3200" dirty="0" smtClean="0"/>
              <a:t>……</a:t>
            </a:r>
            <a:endParaRPr lang="zh-TW" altLang="en-US" sz="3200" dirty="0"/>
          </a:p>
        </p:txBody>
      </p:sp>
      <p:graphicFrame>
        <p:nvGraphicFramePr>
          <p:cNvPr id="67" name="Object 12"/>
          <p:cNvGraphicFramePr>
            <a:graphicFrameLocks noChangeAspect="1"/>
          </p:cNvGraphicFramePr>
          <p:nvPr>
            <p:extLst>
              <p:ext uri="{D42A27DB-BD31-4B8C-83A1-F6EECF244321}">
                <p14:modId xmlns:p14="http://schemas.microsoft.com/office/powerpoint/2010/main" val="932183309"/>
              </p:ext>
            </p:extLst>
          </p:nvPr>
        </p:nvGraphicFramePr>
        <p:xfrm>
          <a:off x="6009629" y="2803517"/>
          <a:ext cx="458788" cy="595312"/>
        </p:xfrm>
        <a:graphic>
          <a:graphicData uri="http://schemas.openxmlformats.org/presentationml/2006/ole">
            <mc:AlternateContent xmlns:mc="http://schemas.openxmlformats.org/markup-compatibility/2006">
              <mc:Choice xmlns:v="urn:schemas-microsoft-com:vml" Requires="v">
                <p:oleObj spid="_x0000_s204475" name="方程式" r:id="rId16" imgW="164880" imgH="215640" progId="Equation.3">
                  <p:embed/>
                </p:oleObj>
              </mc:Choice>
              <mc:Fallback>
                <p:oleObj name="方程式" r:id="rId16" imgW="164880" imgH="215640" progId="Equation.3">
                  <p:embed/>
                  <p:pic>
                    <p:nvPicPr>
                      <p:cNvPr id="0" name=""/>
                      <p:cNvPicPr>
                        <a:picLocks noChangeAspect="1" noChangeArrowheads="1"/>
                      </p:cNvPicPr>
                      <p:nvPr/>
                    </p:nvPicPr>
                    <p:blipFill>
                      <a:blip r:embed="rId17"/>
                      <a:srcRect/>
                      <a:stretch>
                        <a:fillRect/>
                      </a:stretch>
                    </p:blipFill>
                    <p:spPr bwMode="auto">
                      <a:xfrm>
                        <a:off x="6009629" y="2803517"/>
                        <a:ext cx="458788" cy="595312"/>
                      </a:xfrm>
                      <a:prstGeom prst="rect">
                        <a:avLst/>
                      </a:prstGeom>
                      <a:noFill/>
                      <a:extLst/>
                    </p:spPr>
                  </p:pic>
                </p:oleObj>
              </mc:Fallback>
            </mc:AlternateContent>
          </a:graphicData>
        </a:graphic>
      </p:graphicFrame>
      <p:graphicFrame>
        <p:nvGraphicFramePr>
          <p:cNvPr id="68" name="Object 12"/>
          <p:cNvGraphicFramePr>
            <a:graphicFrameLocks noChangeAspect="1"/>
          </p:cNvGraphicFramePr>
          <p:nvPr>
            <p:extLst>
              <p:ext uri="{D42A27DB-BD31-4B8C-83A1-F6EECF244321}">
                <p14:modId xmlns:p14="http://schemas.microsoft.com/office/powerpoint/2010/main" val="2978286382"/>
              </p:ext>
            </p:extLst>
          </p:nvPr>
        </p:nvGraphicFramePr>
        <p:xfrm>
          <a:off x="5992813" y="3870325"/>
          <a:ext cx="493712" cy="595313"/>
        </p:xfrm>
        <a:graphic>
          <a:graphicData uri="http://schemas.openxmlformats.org/presentationml/2006/ole">
            <mc:AlternateContent xmlns:mc="http://schemas.openxmlformats.org/markup-compatibility/2006">
              <mc:Choice xmlns:v="urn:schemas-microsoft-com:vml" Requires="v">
                <p:oleObj spid="_x0000_s204476" name="方程式" r:id="rId18" imgW="177480" imgH="215640" progId="Equation.3">
                  <p:embed/>
                </p:oleObj>
              </mc:Choice>
              <mc:Fallback>
                <p:oleObj name="方程式" r:id="rId18" imgW="177480" imgH="215640" progId="Equation.3">
                  <p:embed/>
                  <p:pic>
                    <p:nvPicPr>
                      <p:cNvPr id="0" name=""/>
                      <p:cNvPicPr>
                        <a:picLocks noChangeAspect="1" noChangeArrowheads="1"/>
                      </p:cNvPicPr>
                      <p:nvPr/>
                    </p:nvPicPr>
                    <p:blipFill>
                      <a:blip r:embed="rId19"/>
                      <a:srcRect/>
                      <a:stretch>
                        <a:fillRect/>
                      </a:stretch>
                    </p:blipFill>
                    <p:spPr bwMode="auto">
                      <a:xfrm>
                        <a:off x="5992813" y="3870325"/>
                        <a:ext cx="493712" cy="595313"/>
                      </a:xfrm>
                      <a:prstGeom prst="rect">
                        <a:avLst/>
                      </a:prstGeom>
                      <a:noFill/>
                      <a:extLst/>
                    </p:spPr>
                  </p:pic>
                </p:oleObj>
              </mc:Fallback>
            </mc:AlternateContent>
          </a:graphicData>
        </a:graphic>
      </p:graphicFrame>
      <p:graphicFrame>
        <p:nvGraphicFramePr>
          <p:cNvPr id="70" name="Object 12"/>
          <p:cNvGraphicFramePr>
            <a:graphicFrameLocks noChangeAspect="1"/>
          </p:cNvGraphicFramePr>
          <p:nvPr>
            <p:extLst>
              <p:ext uri="{D42A27DB-BD31-4B8C-83A1-F6EECF244321}">
                <p14:modId xmlns:p14="http://schemas.microsoft.com/office/powerpoint/2010/main" val="438844841"/>
              </p:ext>
            </p:extLst>
          </p:nvPr>
        </p:nvGraphicFramePr>
        <p:xfrm>
          <a:off x="6002338" y="4976813"/>
          <a:ext cx="493712" cy="630237"/>
        </p:xfrm>
        <a:graphic>
          <a:graphicData uri="http://schemas.openxmlformats.org/presentationml/2006/ole">
            <mc:AlternateContent xmlns:mc="http://schemas.openxmlformats.org/markup-compatibility/2006">
              <mc:Choice xmlns:v="urn:schemas-microsoft-com:vml" Requires="v">
                <p:oleObj spid="_x0000_s204477" name="方程式" r:id="rId20" imgW="177480" imgH="228600" progId="Equation.3">
                  <p:embed/>
                </p:oleObj>
              </mc:Choice>
              <mc:Fallback>
                <p:oleObj name="方程式" r:id="rId20" imgW="177480" imgH="228600" progId="Equation.3">
                  <p:embed/>
                  <p:pic>
                    <p:nvPicPr>
                      <p:cNvPr id="0" name=""/>
                      <p:cNvPicPr>
                        <a:picLocks noChangeAspect="1" noChangeArrowheads="1"/>
                      </p:cNvPicPr>
                      <p:nvPr/>
                    </p:nvPicPr>
                    <p:blipFill>
                      <a:blip r:embed="rId21"/>
                      <a:srcRect/>
                      <a:stretch>
                        <a:fillRect/>
                      </a:stretch>
                    </p:blipFill>
                    <p:spPr bwMode="auto">
                      <a:xfrm>
                        <a:off x="6002338" y="4976813"/>
                        <a:ext cx="493712" cy="630237"/>
                      </a:xfrm>
                      <a:prstGeom prst="rect">
                        <a:avLst/>
                      </a:prstGeom>
                      <a:noFill/>
                      <a:extLst/>
                    </p:spPr>
                  </p:pic>
                </p:oleObj>
              </mc:Fallback>
            </mc:AlternateContent>
          </a:graphicData>
        </a:graphic>
      </p:graphicFrame>
      <p:sp>
        <p:nvSpPr>
          <p:cNvPr id="73" name="文字方塊 72"/>
          <p:cNvSpPr txBox="1"/>
          <p:nvPr/>
        </p:nvSpPr>
        <p:spPr>
          <a:xfrm rot="5400000">
            <a:off x="5841138" y="6169532"/>
            <a:ext cx="921757" cy="584775"/>
          </a:xfrm>
          <a:prstGeom prst="rect">
            <a:avLst/>
          </a:prstGeom>
          <a:noFill/>
        </p:spPr>
        <p:txBody>
          <a:bodyPr wrap="square" rtlCol="0">
            <a:spAutoFit/>
          </a:bodyPr>
          <a:lstStyle/>
          <a:p>
            <a:r>
              <a:rPr lang="en-US" altLang="zh-TW" sz="3200" dirty="0" smtClean="0"/>
              <a:t>……</a:t>
            </a:r>
            <a:endParaRPr lang="zh-TW" altLang="en-US" sz="3200" dirty="0"/>
          </a:p>
        </p:txBody>
      </p:sp>
      <p:sp>
        <p:nvSpPr>
          <p:cNvPr id="74" name="文字方塊 73"/>
          <p:cNvSpPr txBox="1"/>
          <p:nvPr/>
        </p:nvSpPr>
        <p:spPr>
          <a:xfrm>
            <a:off x="5945494" y="1824463"/>
            <a:ext cx="2793359" cy="830997"/>
          </a:xfrm>
          <a:prstGeom prst="rect">
            <a:avLst/>
          </a:prstGeom>
          <a:solidFill>
            <a:schemeClr val="accent1">
              <a:lumMod val="20000"/>
              <a:lumOff val="80000"/>
            </a:schemeClr>
          </a:solidFill>
          <a:ln w="38100">
            <a:solidFill>
              <a:srgbClr val="0000FF"/>
            </a:solidFill>
          </a:ln>
        </p:spPr>
        <p:txBody>
          <a:bodyPr wrap="square" rtlCol="0">
            <a:spAutoFit/>
          </a:bodyPr>
          <a:lstStyle/>
          <a:p>
            <a:r>
              <a:rPr lang="en-US" altLang="zh-TW" sz="2400" dirty="0" smtClean="0"/>
              <a:t>If y</a:t>
            </a:r>
            <a:r>
              <a:rPr lang="en-US" altLang="zh-TW" sz="2400" baseline="-25000" dirty="0" smtClean="0"/>
              <a:t>2</a:t>
            </a:r>
            <a:r>
              <a:rPr lang="en-US" altLang="zh-TW" sz="2400" dirty="0" smtClean="0"/>
              <a:t> is the max, then the image is “2”.</a:t>
            </a:r>
            <a:endParaRPr lang="zh-TW" altLang="en-US" sz="2400" dirty="0"/>
          </a:p>
        </p:txBody>
      </p:sp>
    </p:spTree>
    <p:extLst>
      <p:ext uri="{BB962C8B-B14F-4D97-AF65-F5344CB8AC3E}">
        <p14:creationId xmlns:p14="http://schemas.microsoft.com/office/powerpoint/2010/main" val="11102200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3"/>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1"/>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2"/>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3"/>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71"/>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42"/>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65"/>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57"/>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58"/>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59"/>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6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66"/>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67"/>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68"/>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70"/>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73"/>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7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 grpId="0" animBg="1"/>
      <p:bldP spid="65" grpId="0" animBg="1"/>
      <p:bldP spid="66" grpId="0"/>
      <p:bldP spid="73" grpId="0"/>
      <p:bldP spid="74"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1149383"/>
            <a:ext cx="7772400" cy="2387600"/>
          </a:xfrm>
        </p:spPr>
        <p:txBody>
          <a:bodyPr>
            <a:normAutofit/>
          </a:bodyPr>
          <a:lstStyle/>
          <a:p>
            <a:r>
              <a:rPr lang="en-US" altLang="zh-TW" sz="4800" dirty="0" smtClean="0">
                <a:solidFill>
                  <a:srgbClr val="0000FF"/>
                </a:solidFill>
              </a:rPr>
              <a:t>This is not </a:t>
            </a:r>
            <a:r>
              <a:rPr lang="en-US" altLang="zh-TW" sz="4800" dirty="0" smtClean="0">
                <a:solidFill>
                  <a:srgbClr val="0000FF"/>
                </a:solidFill>
              </a:rPr>
              <a:t>good enough </a:t>
            </a:r>
            <a:r>
              <a:rPr lang="en-US" altLang="zh-TW" sz="4800" dirty="0" smtClean="0">
                <a:solidFill>
                  <a:srgbClr val="0000FF"/>
                </a:solidFill>
              </a:rPr>
              <a:t>…</a:t>
            </a:r>
            <a:endParaRPr lang="zh-TW" altLang="en-US" sz="4800" dirty="0">
              <a:solidFill>
                <a:srgbClr val="0000FF"/>
              </a:solidFill>
            </a:endParaRPr>
          </a:p>
        </p:txBody>
      </p:sp>
      <p:sp>
        <p:nvSpPr>
          <p:cNvPr id="3" name="副標題 2"/>
          <p:cNvSpPr>
            <a:spLocks noGrp="1"/>
          </p:cNvSpPr>
          <p:nvPr>
            <p:ph type="subTitle" idx="1"/>
          </p:nvPr>
        </p:nvSpPr>
        <p:spPr>
          <a:xfrm>
            <a:off x="1143000" y="3629058"/>
            <a:ext cx="6858000" cy="1655762"/>
          </a:xfrm>
        </p:spPr>
        <p:txBody>
          <a:bodyPr>
            <a:normAutofit/>
          </a:bodyPr>
          <a:lstStyle/>
          <a:p>
            <a:endParaRPr lang="zh-TW" altLang="en-US" sz="4400" dirty="0"/>
          </a:p>
        </p:txBody>
      </p:sp>
    </p:spTree>
    <p:extLst>
      <p:ext uri="{BB962C8B-B14F-4D97-AF65-F5344CB8AC3E}">
        <p14:creationId xmlns:p14="http://schemas.microsoft.com/office/powerpoint/2010/main" val="274805444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Limitation of Logistic Regression</a:t>
            </a:r>
            <a:endParaRPr lang="zh-TW" altLang="en-US" dirty="0"/>
          </a:p>
        </p:txBody>
      </p:sp>
      <p:graphicFrame>
        <p:nvGraphicFramePr>
          <p:cNvPr id="47" name="表格 46"/>
          <p:cNvGraphicFramePr>
            <a:graphicFrameLocks noGrp="1"/>
          </p:cNvGraphicFramePr>
          <p:nvPr>
            <p:extLst/>
          </p:nvPr>
        </p:nvGraphicFramePr>
        <p:xfrm>
          <a:off x="729402" y="3718925"/>
          <a:ext cx="3659532" cy="2743200"/>
        </p:xfrm>
        <a:graphic>
          <a:graphicData uri="http://schemas.openxmlformats.org/drawingml/2006/table">
            <a:tbl>
              <a:tblPr firstRow="1" bandRow="1">
                <a:tableStyleId>{775DCB02-9BB8-47FD-8907-85C794F793BA}</a:tableStyleId>
              </a:tblPr>
              <a:tblGrid>
                <a:gridCol w="1219844"/>
                <a:gridCol w="1219844"/>
                <a:gridCol w="1219844"/>
              </a:tblGrid>
              <a:tr h="370840">
                <a:tc gridSpan="2">
                  <a:txBody>
                    <a:bodyPr/>
                    <a:lstStyle/>
                    <a:p>
                      <a:pPr algn="ctr"/>
                      <a:r>
                        <a:rPr lang="en-US" altLang="zh-TW" sz="2400" dirty="0" smtClean="0"/>
                        <a:t>Input</a:t>
                      </a:r>
                      <a:endParaRPr lang="zh-TW" altLang="en-US" sz="2400" dirty="0"/>
                    </a:p>
                  </a:txBody>
                  <a:tcPr/>
                </a:tc>
                <a:tc hMerge="1">
                  <a:txBody>
                    <a:bodyPr/>
                    <a:lstStyle/>
                    <a:p>
                      <a:endParaRPr lang="zh-TW" altLang="en-US" dirty="0"/>
                    </a:p>
                  </a:txBody>
                  <a:tcPr/>
                </a:tc>
                <a:tc rowSpan="2">
                  <a:txBody>
                    <a:bodyPr/>
                    <a:lstStyle/>
                    <a:p>
                      <a:pPr algn="ctr"/>
                      <a:r>
                        <a:rPr lang="en-US" altLang="zh-TW" sz="2400" dirty="0" smtClean="0"/>
                        <a:t>Output</a:t>
                      </a:r>
                      <a:endParaRPr lang="zh-TW" altLang="en-US" sz="2400" dirty="0"/>
                    </a:p>
                  </a:txBody>
                  <a:tcPr anchor="ctr"/>
                </a:tc>
              </a:tr>
              <a:tr h="370840">
                <a:tc>
                  <a:txBody>
                    <a:bodyPr/>
                    <a:lstStyle/>
                    <a:p>
                      <a:pPr algn="ctr"/>
                      <a:r>
                        <a:rPr lang="en-US" altLang="zh-TW" sz="2400" baseline="0" dirty="0" smtClean="0"/>
                        <a:t>x</a:t>
                      </a:r>
                      <a:r>
                        <a:rPr lang="en-US" altLang="zh-TW" sz="2400" baseline="-25000" dirty="0" smtClean="0"/>
                        <a:t>1</a:t>
                      </a:r>
                      <a:endParaRPr lang="zh-TW" altLang="en-US" sz="2400" dirty="0"/>
                    </a:p>
                  </a:txBody>
                  <a:tcPr/>
                </a:tc>
                <a:tc>
                  <a:txBody>
                    <a:bodyPr/>
                    <a:lstStyle/>
                    <a:p>
                      <a:pPr algn="ctr"/>
                      <a:r>
                        <a:rPr lang="en-US" altLang="zh-TW" sz="2400" baseline="0" dirty="0" smtClean="0"/>
                        <a:t>x</a:t>
                      </a:r>
                      <a:r>
                        <a:rPr lang="en-US" altLang="zh-TW" sz="2400" baseline="-25000" dirty="0" smtClean="0"/>
                        <a:t>2</a:t>
                      </a:r>
                      <a:endParaRPr lang="zh-TW" altLang="en-US" sz="2400" dirty="0"/>
                    </a:p>
                  </a:txBody>
                  <a:tcPr/>
                </a:tc>
                <a:tc vMerge="1">
                  <a:txBody>
                    <a:bodyPr/>
                    <a:lstStyle/>
                    <a:p>
                      <a:pPr algn="ctr"/>
                      <a:endParaRPr lang="zh-TW" altLang="en-US" sz="2400" dirty="0"/>
                    </a:p>
                  </a:txBody>
                  <a:tcPr/>
                </a:tc>
              </a:tr>
              <a:tr h="370840">
                <a:tc>
                  <a:txBody>
                    <a:bodyPr/>
                    <a:lstStyle/>
                    <a:p>
                      <a:pPr algn="ctr"/>
                      <a:r>
                        <a:rPr lang="en-US" altLang="zh-TW" sz="2400" dirty="0" smtClean="0"/>
                        <a:t>0</a:t>
                      </a:r>
                      <a:endParaRPr lang="zh-TW" altLang="en-US" sz="2400" dirty="0"/>
                    </a:p>
                  </a:txBody>
                  <a:tcPr/>
                </a:tc>
                <a:tc>
                  <a:txBody>
                    <a:bodyPr/>
                    <a:lstStyle/>
                    <a:p>
                      <a:pPr algn="ctr"/>
                      <a:r>
                        <a:rPr lang="en-US" altLang="zh-TW" sz="2400" dirty="0" smtClean="0"/>
                        <a:t>0</a:t>
                      </a:r>
                      <a:endParaRPr lang="zh-TW" altLang="en-US" sz="2400" dirty="0"/>
                    </a:p>
                  </a:txBody>
                  <a:tcPr/>
                </a:tc>
                <a:tc>
                  <a:txBody>
                    <a:bodyPr/>
                    <a:lstStyle/>
                    <a:p>
                      <a:pPr algn="ctr"/>
                      <a:r>
                        <a:rPr lang="en-US" altLang="zh-TW" sz="2400" dirty="0" smtClean="0">
                          <a:solidFill>
                            <a:srgbClr val="0000FF"/>
                          </a:solidFill>
                        </a:rPr>
                        <a:t>No</a:t>
                      </a:r>
                      <a:endParaRPr lang="zh-TW" altLang="en-US" sz="2400" dirty="0">
                        <a:solidFill>
                          <a:srgbClr val="0000FF"/>
                        </a:solidFill>
                      </a:endParaRPr>
                    </a:p>
                  </a:txBody>
                  <a:tcPr/>
                </a:tc>
              </a:tr>
              <a:tr h="370840">
                <a:tc>
                  <a:txBody>
                    <a:bodyPr/>
                    <a:lstStyle/>
                    <a:p>
                      <a:pPr algn="ctr"/>
                      <a:r>
                        <a:rPr lang="en-US" altLang="zh-TW" sz="2400" dirty="0" smtClean="0"/>
                        <a:t>0</a:t>
                      </a:r>
                      <a:endParaRPr lang="zh-TW" altLang="en-US" sz="2400" dirty="0"/>
                    </a:p>
                  </a:txBody>
                  <a:tcPr/>
                </a:tc>
                <a:tc>
                  <a:txBody>
                    <a:bodyPr/>
                    <a:lstStyle/>
                    <a:p>
                      <a:pPr algn="ctr"/>
                      <a:r>
                        <a:rPr lang="en-US" altLang="zh-TW" sz="2400" dirty="0" smtClean="0"/>
                        <a:t>1</a:t>
                      </a:r>
                      <a:endParaRPr lang="zh-TW" altLang="en-US" sz="2400" dirty="0"/>
                    </a:p>
                  </a:txBody>
                  <a:tcPr/>
                </a:tc>
                <a:tc>
                  <a:txBody>
                    <a:bodyPr/>
                    <a:lstStyle/>
                    <a:p>
                      <a:pPr algn="ctr"/>
                      <a:r>
                        <a:rPr lang="en-US" altLang="zh-TW" sz="2400" dirty="0" smtClean="0">
                          <a:solidFill>
                            <a:srgbClr val="FF0000"/>
                          </a:solidFill>
                        </a:rPr>
                        <a:t>Yes</a:t>
                      </a:r>
                      <a:endParaRPr lang="zh-TW" altLang="en-US" sz="2400" dirty="0">
                        <a:solidFill>
                          <a:srgbClr val="FF0000"/>
                        </a:solidFill>
                      </a:endParaRPr>
                    </a:p>
                  </a:txBody>
                  <a:tcPr/>
                </a:tc>
              </a:tr>
              <a:tr h="370840">
                <a:tc>
                  <a:txBody>
                    <a:bodyPr/>
                    <a:lstStyle/>
                    <a:p>
                      <a:pPr algn="ctr"/>
                      <a:r>
                        <a:rPr lang="en-US" altLang="zh-TW" sz="2400" dirty="0" smtClean="0"/>
                        <a:t>1</a:t>
                      </a:r>
                      <a:endParaRPr lang="zh-TW" altLang="en-US" sz="2400" dirty="0"/>
                    </a:p>
                  </a:txBody>
                  <a:tcPr/>
                </a:tc>
                <a:tc>
                  <a:txBody>
                    <a:bodyPr/>
                    <a:lstStyle/>
                    <a:p>
                      <a:pPr algn="ctr"/>
                      <a:r>
                        <a:rPr lang="en-US" altLang="zh-TW" sz="2400" dirty="0" smtClean="0"/>
                        <a:t>0</a:t>
                      </a:r>
                      <a:endParaRPr lang="zh-TW" altLang="en-US" sz="2400" dirty="0"/>
                    </a:p>
                  </a:txBody>
                  <a:tcPr/>
                </a:tc>
                <a:tc>
                  <a:txBody>
                    <a:bodyPr/>
                    <a:lstStyle/>
                    <a:p>
                      <a:pPr algn="ctr"/>
                      <a:r>
                        <a:rPr lang="en-US" altLang="zh-TW" sz="2400" dirty="0" smtClean="0">
                          <a:solidFill>
                            <a:srgbClr val="FF0000"/>
                          </a:solidFill>
                        </a:rPr>
                        <a:t>Yes</a:t>
                      </a:r>
                      <a:endParaRPr lang="zh-TW" altLang="en-US" sz="2400" dirty="0">
                        <a:solidFill>
                          <a:srgbClr val="FF0000"/>
                        </a:solidFill>
                      </a:endParaRPr>
                    </a:p>
                  </a:txBody>
                  <a:tcPr/>
                </a:tc>
              </a:tr>
              <a:tr h="370840">
                <a:tc>
                  <a:txBody>
                    <a:bodyPr/>
                    <a:lstStyle/>
                    <a:p>
                      <a:pPr algn="ctr"/>
                      <a:r>
                        <a:rPr lang="en-US" altLang="zh-TW" sz="2400" dirty="0" smtClean="0"/>
                        <a:t>1</a:t>
                      </a:r>
                      <a:endParaRPr lang="zh-TW" altLang="en-US" sz="2400" dirty="0"/>
                    </a:p>
                  </a:txBody>
                  <a:tcPr/>
                </a:tc>
                <a:tc>
                  <a:txBody>
                    <a:bodyPr/>
                    <a:lstStyle/>
                    <a:p>
                      <a:pPr algn="ctr"/>
                      <a:r>
                        <a:rPr lang="en-US" altLang="zh-TW" sz="2400" dirty="0" smtClean="0"/>
                        <a:t>1</a:t>
                      </a:r>
                      <a:endParaRPr lang="zh-TW" altLang="en-US" sz="2400" dirty="0"/>
                    </a:p>
                  </a:txBody>
                  <a:tcPr/>
                </a:tc>
                <a:tc>
                  <a:txBody>
                    <a:bodyPr/>
                    <a:lstStyle/>
                    <a:p>
                      <a:pPr algn="ctr"/>
                      <a:r>
                        <a:rPr lang="en-US" altLang="zh-TW" sz="2400" dirty="0" smtClean="0">
                          <a:solidFill>
                            <a:srgbClr val="0000FF"/>
                          </a:solidFill>
                        </a:rPr>
                        <a:t>No</a:t>
                      </a:r>
                      <a:endParaRPr lang="zh-TW" altLang="en-US" sz="2400" dirty="0">
                        <a:solidFill>
                          <a:srgbClr val="0000FF"/>
                        </a:solidFill>
                      </a:endParaRPr>
                    </a:p>
                  </a:txBody>
                  <a:tcPr/>
                </a:tc>
              </a:tr>
            </a:tbl>
          </a:graphicData>
        </a:graphic>
      </p:graphicFrame>
      <p:graphicFrame>
        <p:nvGraphicFramePr>
          <p:cNvPr id="56" name="Object 12"/>
          <p:cNvGraphicFramePr>
            <a:graphicFrameLocks noChangeAspect="1"/>
          </p:cNvGraphicFramePr>
          <p:nvPr>
            <p:extLst>
              <p:ext uri="{D42A27DB-BD31-4B8C-83A1-F6EECF244321}">
                <p14:modId xmlns:p14="http://schemas.microsoft.com/office/powerpoint/2010/main" val="2391536275"/>
              </p:ext>
            </p:extLst>
          </p:nvPr>
        </p:nvGraphicFramePr>
        <p:xfrm>
          <a:off x="4685444" y="1564248"/>
          <a:ext cx="2128191" cy="1088533"/>
        </p:xfrm>
        <a:graphic>
          <a:graphicData uri="http://schemas.openxmlformats.org/presentationml/2006/ole">
            <mc:AlternateContent xmlns:mc="http://schemas.openxmlformats.org/markup-compatibility/2006">
              <mc:Choice xmlns:v="urn:schemas-microsoft-com:vml" Requires="v">
                <p:oleObj spid="_x0000_s242014" name="方程式" r:id="rId4" imgW="888840" imgH="457200" progId="Equation.3">
                  <p:embed/>
                </p:oleObj>
              </mc:Choice>
              <mc:Fallback>
                <p:oleObj name="方程式" r:id="rId4" imgW="888840" imgH="457200" progId="Equation.3">
                  <p:embed/>
                  <p:pic>
                    <p:nvPicPr>
                      <p:cNvPr id="0" name=""/>
                      <p:cNvPicPr>
                        <a:picLocks noChangeAspect="1" noChangeArrowheads="1"/>
                      </p:cNvPicPr>
                      <p:nvPr/>
                    </p:nvPicPr>
                    <p:blipFill>
                      <a:blip r:embed="rId5"/>
                      <a:srcRect/>
                      <a:stretch>
                        <a:fillRect/>
                      </a:stretch>
                    </p:blipFill>
                    <p:spPr bwMode="auto">
                      <a:xfrm>
                        <a:off x="4685444" y="1564248"/>
                        <a:ext cx="2128191" cy="1088533"/>
                      </a:xfrm>
                      <a:prstGeom prst="rect">
                        <a:avLst/>
                      </a:prstGeom>
                      <a:noFill/>
                      <a:extLst/>
                    </p:spPr>
                  </p:pic>
                </p:oleObj>
              </mc:Fallback>
            </mc:AlternateContent>
          </a:graphicData>
        </a:graphic>
      </p:graphicFrame>
      <p:grpSp>
        <p:nvGrpSpPr>
          <p:cNvPr id="42" name="群組 41"/>
          <p:cNvGrpSpPr/>
          <p:nvPr/>
        </p:nvGrpSpPr>
        <p:grpSpPr>
          <a:xfrm>
            <a:off x="667426" y="1458891"/>
            <a:ext cx="3804203" cy="2059457"/>
            <a:chOff x="4881604" y="-57676"/>
            <a:chExt cx="3804203" cy="2059457"/>
          </a:xfrm>
        </p:grpSpPr>
        <p:sp>
          <p:nvSpPr>
            <p:cNvPr id="9" name="橢圓 8"/>
            <p:cNvSpPr/>
            <p:nvPr/>
          </p:nvSpPr>
          <p:spPr>
            <a:xfrm>
              <a:off x="7313925" y="590377"/>
              <a:ext cx="772783" cy="772783"/>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zh-TW" altLang="en-US" sz="2400" dirty="0"/>
            </a:p>
          </p:txBody>
        </p:sp>
        <p:graphicFrame>
          <p:nvGraphicFramePr>
            <p:cNvPr id="10" name="Object 12"/>
            <p:cNvGraphicFramePr>
              <a:graphicFrameLocks noChangeAspect="1"/>
            </p:cNvGraphicFramePr>
            <p:nvPr>
              <p:extLst/>
            </p:nvPr>
          </p:nvGraphicFramePr>
          <p:xfrm>
            <a:off x="8210045" y="520543"/>
            <a:ext cx="352425" cy="385763"/>
          </p:xfrm>
          <a:graphic>
            <a:graphicData uri="http://schemas.openxmlformats.org/presentationml/2006/ole">
              <mc:AlternateContent xmlns:mc="http://schemas.openxmlformats.org/markup-compatibility/2006">
                <mc:Choice xmlns:v="urn:schemas-microsoft-com:vml" Requires="v">
                  <p:oleObj spid="_x0000_s242015" name="方程式" r:id="rId6" imgW="126720" imgH="139680" progId="Equation.3">
                    <p:embed/>
                  </p:oleObj>
                </mc:Choice>
                <mc:Fallback>
                  <p:oleObj name="方程式" r:id="rId6" imgW="126720" imgH="139680" progId="Equation.3">
                    <p:embed/>
                    <p:pic>
                      <p:nvPicPr>
                        <p:cNvPr id="0" name=""/>
                        <p:cNvPicPr>
                          <a:picLocks noChangeAspect="1" noChangeArrowheads="1"/>
                        </p:cNvPicPr>
                        <p:nvPr/>
                      </p:nvPicPr>
                      <p:blipFill>
                        <a:blip r:embed="rId7"/>
                        <a:srcRect/>
                        <a:stretch>
                          <a:fillRect/>
                        </a:stretch>
                      </p:blipFill>
                      <p:spPr bwMode="auto">
                        <a:xfrm>
                          <a:off x="8210045" y="520543"/>
                          <a:ext cx="352425" cy="385763"/>
                        </a:xfrm>
                        <a:prstGeom prst="rect">
                          <a:avLst/>
                        </a:prstGeom>
                        <a:noFill/>
                        <a:extLst/>
                      </p:spPr>
                    </p:pic>
                  </p:oleObj>
                </mc:Fallback>
              </mc:AlternateContent>
            </a:graphicData>
          </a:graphic>
        </p:graphicFrame>
        <p:grpSp>
          <p:nvGrpSpPr>
            <p:cNvPr id="11" name="群組 10"/>
            <p:cNvGrpSpPr/>
            <p:nvPr/>
          </p:nvGrpSpPr>
          <p:grpSpPr>
            <a:xfrm>
              <a:off x="6179997" y="730888"/>
              <a:ext cx="520319" cy="520319"/>
              <a:chOff x="3342651" y="3507082"/>
              <a:chExt cx="520319" cy="520319"/>
            </a:xfrm>
          </p:grpSpPr>
          <p:sp>
            <p:nvSpPr>
              <p:cNvPr id="12" name="矩形 11"/>
              <p:cNvSpPr/>
              <p:nvPr/>
            </p:nvSpPr>
            <p:spPr>
              <a:xfrm>
                <a:off x="3342651" y="3507082"/>
                <a:ext cx="520319" cy="520319"/>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zh-TW" altLang="en-US"/>
              </a:p>
            </p:txBody>
          </p:sp>
          <p:graphicFrame>
            <p:nvGraphicFramePr>
              <p:cNvPr id="13" name="Object 12"/>
              <p:cNvGraphicFramePr>
                <a:graphicFrameLocks noChangeAspect="1"/>
              </p:cNvGraphicFramePr>
              <p:nvPr>
                <p:extLst/>
              </p:nvPr>
            </p:nvGraphicFramePr>
            <p:xfrm>
              <a:off x="3435128" y="3545009"/>
              <a:ext cx="385763" cy="387350"/>
            </p:xfrm>
            <a:graphic>
              <a:graphicData uri="http://schemas.openxmlformats.org/presentationml/2006/ole">
                <mc:AlternateContent xmlns:mc="http://schemas.openxmlformats.org/markup-compatibility/2006">
                  <mc:Choice xmlns:v="urn:schemas-microsoft-com:vml" Requires="v">
                    <p:oleObj spid="_x0000_s242016" name="方程式" r:id="rId8" imgW="139680" imgH="139680" progId="Equation.3">
                      <p:embed/>
                    </p:oleObj>
                  </mc:Choice>
                  <mc:Fallback>
                    <p:oleObj name="方程式" r:id="rId8" imgW="139680" imgH="139680" progId="Equation.3">
                      <p:embed/>
                      <p:pic>
                        <p:nvPicPr>
                          <p:cNvPr id="0" name=""/>
                          <p:cNvPicPr>
                            <a:picLocks noChangeAspect="1" noChangeArrowheads="1"/>
                          </p:cNvPicPr>
                          <p:nvPr/>
                        </p:nvPicPr>
                        <p:blipFill>
                          <a:blip r:embed="rId9"/>
                          <a:srcRect/>
                          <a:stretch>
                            <a:fillRect/>
                          </a:stretch>
                        </p:blipFill>
                        <p:spPr bwMode="auto">
                          <a:xfrm>
                            <a:off x="3435128" y="3545009"/>
                            <a:ext cx="385763" cy="387350"/>
                          </a:xfrm>
                          <a:prstGeom prst="rect">
                            <a:avLst/>
                          </a:prstGeom>
                          <a:noFill/>
                          <a:extLst/>
                        </p:spPr>
                      </p:pic>
                    </p:oleObj>
                  </mc:Fallback>
                </mc:AlternateContent>
              </a:graphicData>
            </a:graphic>
          </p:graphicFrame>
        </p:grpSp>
        <p:graphicFrame>
          <p:nvGraphicFramePr>
            <p:cNvPr id="14" name="Object 12"/>
            <p:cNvGraphicFramePr>
              <a:graphicFrameLocks noChangeAspect="1"/>
            </p:cNvGraphicFramePr>
            <p:nvPr>
              <p:extLst/>
            </p:nvPr>
          </p:nvGraphicFramePr>
          <p:xfrm>
            <a:off x="6844972" y="555469"/>
            <a:ext cx="352425" cy="350837"/>
          </p:xfrm>
          <a:graphic>
            <a:graphicData uri="http://schemas.openxmlformats.org/presentationml/2006/ole">
              <mc:AlternateContent xmlns:mc="http://schemas.openxmlformats.org/markup-compatibility/2006">
                <mc:Choice xmlns:v="urn:schemas-microsoft-com:vml" Requires="v">
                  <p:oleObj spid="_x0000_s242017" name="方程式" r:id="rId10" imgW="126720" imgH="126720" progId="Equation.3">
                    <p:embed/>
                  </p:oleObj>
                </mc:Choice>
                <mc:Fallback>
                  <p:oleObj name="方程式" r:id="rId10" imgW="126720" imgH="126720" progId="Equation.3">
                    <p:embed/>
                    <p:pic>
                      <p:nvPicPr>
                        <p:cNvPr id="0" name=""/>
                        <p:cNvPicPr>
                          <a:picLocks noChangeAspect="1" noChangeArrowheads="1"/>
                        </p:cNvPicPr>
                        <p:nvPr/>
                      </p:nvPicPr>
                      <p:blipFill>
                        <a:blip r:embed="rId11"/>
                        <a:srcRect/>
                        <a:stretch>
                          <a:fillRect/>
                        </a:stretch>
                      </p:blipFill>
                      <p:spPr bwMode="auto">
                        <a:xfrm>
                          <a:off x="6844972" y="555469"/>
                          <a:ext cx="352425" cy="350837"/>
                        </a:xfrm>
                        <a:prstGeom prst="rect">
                          <a:avLst/>
                        </a:prstGeom>
                        <a:noFill/>
                        <a:extLst/>
                      </p:spPr>
                    </p:pic>
                  </p:oleObj>
                </mc:Fallback>
              </mc:AlternateContent>
            </a:graphicData>
          </a:graphic>
        </p:graphicFrame>
        <p:graphicFrame>
          <p:nvGraphicFramePr>
            <p:cNvPr id="15" name="Object 12"/>
            <p:cNvGraphicFramePr>
              <a:graphicFrameLocks noChangeAspect="1"/>
            </p:cNvGraphicFramePr>
            <p:nvPr>
              <p:extLst/>
            </p:nvPr>
          </p:nvGraphicFramePr>
          <p:xfrm>
            <a:off x="5331179" y="-57676"/>
            <a:ext cx="493713" cy="595313"/>
          </p:xfrm>
          <a:graphic>
            <a:graphicData uri="http://schemas.openxmlformats.org/presentationml/2006/ole">
              <mc:AlternateContent xmlns:mc="http://schemas.openxmlformats.org/markup-compatibility/2006">
                <mc:Choice xmlns:v="urn:schemas-microsoft-com:vml" Requires="v">
                  <p:oleObj spid="_x0000_s242018" name="方程式" r:id="rId12" imgW="177480" imgH="215640" progId="Equation.3">
                    <p:embed/>
                  </p:oleObj>
                </mc:Choice>
                <mc:Fallback>
                  <p:oleObj name="方程式" r:id="rId12" imgW="177480" imgH="215640" progId="Equation.3">
                    <p:embed/>
                    <p:pic>
                      <p:nvPicPr>
                        <p:cNvPr id="0" name=""/>
                        <p:cNvPicPr>
                          <a:picLocks noChangeAspect="1" noChangeArrowheads="1"/>
                        </p:cNvPicPr>
                        <p:nvPr/>
                      </p:nvPicPr>
                      <p:blipFill>
                        <a:blip r:embed="rId13"/>
                        <a:srcRect/>
                        <a:stretch>
                          <a:fillRect/>
                        </a:stretch>
                      </p:blipFill>
                      <p:spPr bwMode="auto">
                        <a:xfrm>
                          <a:off x="5331179" y="-57676"/>
                          <a:ext cx="493713" cy="595313"/>
                        </a:xfrm>
                        <a:prstGeom prst="rect">
                          <a:avLst/>
                        </a:prstGeom>
                        <a:noFill/>
                        <a:extLst/>
                      </p:spPr>
                    </p:pic>
                  </p:oleObj>
                </mc:Fallback>
              </mc:AlternateContent>
            </a:graphicData>
          </a:graphic>
        </p:graphicFrame>
        <p:graphicFrame>
          <p:nvGraphicFramePr>
            <p:cNvPr id="16" name="Object 12"/>
            <p:cNvGraphicFramePr>
              <a:graphicFrameLocks noChangeAspect="1"/>
            </p:cNvGraphicFramePr>
            <p:nvPr>
              <p:extLst/>
            </p:nvPr>
          </p:nvGraphicFramePr>
          <p:xfrm>
            <a:off x="5340855" y="452528"/>
            <a:ext cx="528638" cy="595313"/>
          </p:xfrm>
          <a:graphic>
            <a:graphicData uri="http://schemas.openxmlformats.org/presentationml/2006/ole">
              <mc:AlternateContent xmlns:mc="http://schemas.openxmlformats.org/markup-compatibility/2006">
                <mc:Choice xmlns:v="urn:schemas-microsoft-com:vml" Requires="v">
                  <p:oleObj spid="_x0000_s242019" name="方程式" r:id="rId14" imgW="190440" imgH="215640" progId="Equation.3">
                    <p:embed/>
                  </p:oleObj>
                </mc:Choice>
                <mc:Fallback>
                  <p:oleObj name="方程式" r:id="rId14" imgW="190440" imgH="215640" progId="Equation.3">
                    <p:embed/>
                    <p:pic>
                      <p:nvPicPr>
                        <p:cNvPr id="0" name=""/>
                        <p:cNvPicPr>
                          <a:picLocks noChangeAspect="1" noChangeArrowheads="1"/>
                        </p:cNvPicPr>
                        <p:nvPr/>
                      </p:nvPicPr>
                      <p:blipFill>
                        <a:blip r:embed="rId15"/>
                        <a:srcRect/>
                        <a:stretch>
                          <a:fillRect/>
                        </a:stretch>
                      </p:blipFill>
                      <p:spPr bwMode="auto">
                        <a:xfrm>
                          <a:off x="5340855" y="452528"/>
                          <a:ext cx="528638" cy="595313"/>
                        </a:xfrm>
                        <a:prstGeom prst="rect">
                          <a:avLst/>
                        </a:prstGeom>
                        <a:noFill/>
                        <a:extLst/>
                      </p:spPr>
                    </p:pic>
                  </p:oleObj>
                </mc:Fallback>
              </mc:AlternateContent>
            </a:graphicData>
          </a:graphic>
        </p:graphicFrame>
        <p:cxnSp>
          <p:nvCxnSpPr>
            <p:cNvPr id="18" name="直線單箭頭接點 17"/>
            <p:cNvCxnSpPr>
              <a:stCxn id="9" idx="6"/>
            </p:cNvCxnSpPr>
            <p:nvPr/>
          </p:nvCxnSpPr>
          <p:spPr>
            <a:xfrm>
              <a:off x="8086708" y="976769"/>
              <a:ext cx="599099" cy="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9" name="直線單箭頭接點 18"/>
            <p:cNvCxnSpPr/>
            <p:nvPr/>
          </p:nvCxnSpPr>
          <p:spPr>
            <a:xfrm flipV="1">
              <a:off x="6712011" y="998547"/>
              <a:ext cx="618349" cy="1"/>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 name="直線單箭頭接點 19"/>
            <p:cNvCxnSpPr>
              <a:stCxn id="24" idx="3"/>
              <a:endCxn id="12" idx="1"/>
            </p:cNvCxnSpPr>
            <p:nvPr/>
          </p:nvCxnSpPr>
          <p:spPr>
            <a:xfrm>
              <a:off x="5295399" y="323765"/>
              <a:ext cx="884598" cy="667283"/>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 name="直線單箭頭接點 20"/>
            <p:cNvCxnSpPr>
              <a:endCxn id="12" idx="1"/>
            </p:cNvCxnSpPr>
            <p:nvPr/>
          </p:nvCxnSpPr>
          <p:spPr>
            <a:xfrm flipV="1">
              <a:off x="5276176" y="991048"/>
              <a:ext cx="903821" cy="7499"/>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24" name="Object 12"/>
            <p:cNvGraphicFramePr>
              <a:graphicFrameLocks noChangeAspect="1"/>
            </p:cNvGraphicFramePr>
            <p:nvPr>
              <p:extLst/>
            </p:nvPr>
          </p:nvGraphicFramePr>
          <p:xfrm>
            <a:off x="4907004" y="25634"/>
            <a:ext cx="425450" cy="595313"/>
          </p:xfrm>
          <a:graphic>
            <a:graphicData uri="http://schemas.openxmlformats.org/presentationml/2006/ole">
              <mc:AlternateContent xmlns:mc="http://schemas.openxmlformats.org/markup-compatibility/2006">
                <mc:Choice xmlns:v="urn:schemas-microsoft-com:vml" Requires="v">
                  <p:oleObj spid="_x0000_s242020" name="方程式" r:id="rId16" imgW="152280" imgH="215640" progId="Equation.3">
                    <p:embed/>
                  </p:oleObj>
                </mc:Choice>
                <mc:Fallback>
                  <p:oleObj name="方程式" r:id="rId16" imgW="152280" imgH="215640" progId="Equation.3">
                    <p:embed/>
                    <p:pic>
                      <p:nvPicPr>
                        <p:cNvPr id="0" name=""/>
                        <p:cNvPicPr>
                          <a:picLocks noChangeAspect="1" noChangeArrowheads="1"/>
                        </p:cNvPicPr>
                        <p:nvPr/>
                      </p:nvPicPr>
                      <p:blipFill>
                        <a:blip r:embed="rId17"/>
                        <a:srcRect/>
                        <a:stretch>
                          <a:fillRect/>
                        </a:stretch>
                      </p:blipFill>
                      <p:spPr bwMode="auto">
                        <a:xfrm>
                          <a:off x="4907004" y="25634"/>
                          <a:ext cx="425450" cy="595313"/>
                        </a:xfrm>
                        <a:prstGeom prst="rect">
                          <a:avLst/>
                        </a:prstGeom>
                        <a:noFill/>
                        <a:extLst/>
                      </p:spPr>
                    </p:pic>
                  </p:oleObj>
                </mc:Fallback>
              </mc:AlternateContent>
            </a:graphicData>
          </a:graphic>
        </p:graphicFrame>
        <p:graphicFrame>
          <p:nvGraphicFramePr>
            <p:cNvPr id="25" name="Object 12"/>
            <p:cNvGraphicFramePr>
              <a:graphicFrameLocks noChangeAspect="1"/>
            </p:cNvGraphicFramePr>
            <p:nvPr>
              <p:extLst/>
            </p:nvPr>
          </p:nvGraphicFramePr>
          <p:xfrm>
            <a:off x="4881604" y="717784"/>
            <a:ext cx="457200" cy="595313"/>
          </p:xfrm>
          <a:graphic>
            <a:graphicData uri="http://schemas.openxmlformats.org/presentationml/2006/ole">
              <mc:AlternateContent xmlns:mc="http://schemas.openxmlformats.org/markup-compatibility/2006">
                <mc:Choice xmlns:v="urn:schemas-microsoft-com:vml" Requires="v">
                  <p:oleObj spid="_x0000_s242021" name="方程式" r:id="rId18" imgW="164880" imgH="215640" progId="Equation.3">
                    <p:embed/>
                  </p:oleObj>
                </mc:Choice>
                <mc:Fallback>
                  <p:oleObj name="方程式" r:id="rId18" imgW="164880" imgH="215640" progId="Equation.3">
                    <p:embed/>
                    <p:pic>
                      <p:nvPicPr>
                        <p:cNvPr id="0" name=""/>
                        <p:cNvPicPr>
                          <a:picLocks noChangeAspect="1" noChangeArrowheads="1"/>
                        </p:cNvPicPr>
                        <p:nvPr/>
                      </p:nvPicPr>
                      <p:blipFill>
                        <a:blip r:embed="rId19"/>
                        <a:srcRect/>
                        <a:stretch>
                          <a:fillRect/>
                        </a:stretch>
                      </p:blipFill>
                      <p:spPr bwMode="auto">
                        <a:xfrm>
                          <a:off x="4881604" y="717784"/>
                          <a:ext cx="457200" cy="595313"/>
                        </a:xfrm>
                        <a:prstGeom prst="rect">
                          <a:avLst/>
                        </a:prstGeom>
                        <a:noFill/>
                        <a:extLst/>
                      </p:spPr>
                    </p:pic>
                  </p:oleObj>
                </mc:Fallback>
              </mc:AlternateContent>
            </a:graphicData>
          </a:graphic>
        </p:graphicFrame>
        <p:sp>
          <p:nvSpPr>
            <p:cNvPr id="5" name="手繪多邊形 4"/>
            <p:cNvSpPr/>
            <p:nvPr/>
          </p:nvSpPr>
          <p:spPr>
            <a:xfrm>
              <a:off x="7409391" y="786616"/>
              <a:ext cx="534578" cy="385762"/>
            </a:xfrm>
            <a:custGeom>
              <a:avLst/>
              <a:gdLst>
                <a:gd name="connsiteX0" fmla="*/ 0 w 638175"/>
                <a:gd name="connsiteY0" fmla="*/ 409575 h 415258"/>
                <a:gd name="connsiteX1" fmla="*/ 304800 w 638175"/>
                <a:gd name="connsiteY1" fmla="*/ 371475 h 415258"/>
                <a:gd name="connsiteX2" fmla="*/ 409575 w 638175"/>
                <a:gd name="connsiteY2" fmla="*/ 85725 h 415258"/>
                <a:gd name="connsiteX3" fmla="*/ 638175 w 638175"/>
                <a:gd name="connsiteY3" fmla="*/ 0 h 415258"/>
              </a:gdLst>
              <a:ahLst/>
              <a:cxnLst>
                <a:cxn ang="0">
                  <a:pos x="connsiteX0" y="connsiteY0"/>
                </a:cxn>
                <a:cxn ang="0">
                  <a:pos x="connsiteX1" y="connsiteY1"/>
                </a:cxn>
                <a:cxn ang="0">
                  <a:pos x="connsiteX2" y="connsiteY2"/>
                </a:cxn>
                <a:cxn ang="0">
                  <a:pos x="connsiteX3" y="connsiteY3"/>
                </a:cxn>
              </a:cxnLst>
              <a:rect l="l" t="t" r="r" b="b"/>
              <a:pathLst>
                <a:path w="638175" h="415258">
                  <a:moveTo>
                    <a:pt x="0" y="409575"/>
                  </a:moveTo>
                  <a:cubicBezTo>
                    <a:pt x="118269" y="417512"/>
                    <a:pt x="236538" y="425450"/>
                    <a:pt x="304800" y="371475"/>
                  </a:cubicBezTo>
                  <a:cubicBezTo>
                    <a:pt x="373062" y="317500"/>
                    <a:pt x="354013" y="147637"/>
                    <a:pt x="409575" y="85725"/>
                  </a:cubicBezTo>
                  <a:cubicBezTo>
                    <a:pt x="465138" y="23812"/>
                    <a:pt x="551656" y="11906"/>
                    <a:pt x="638175" y="0"/>
                  </a:cubicBezTo>
                </a:path>
              </a:pathLst>
            </a:cu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aphicFrame>
          <p:nvGraphicFramePr>
            <p:cNvPr id="36" name="Object 12"/>
            <p:cNvGraphicFramePr>
              <a:graphicFrameLocks noChangeAspect="1"/>
            </p:cNvGraphicFramePr>
            <p:nvPr>
              <p:extLst/>
            </p:nvPr>
          </p:nvGraphicFramePr>
          <p:xfrm>
            <a:off x="5399179" y="1077999"/>
            <a:ext cx="352425" cy="490537"/>
          </p:xfrm>
          <a:graphic>
            <a:graphicData uri="http://schemas.openxmlformats.org/presentationml/2006/ole">
              <mc:AlternateContent xmlns:mc="http://schemas.openxmlformats.org/markup-compatibility/2006">
                <mc:Choice xmlns:v="urn:schemas-microsoft-com:vml" Requires="v">
                  <p:oleObj spid="_x0000_s242022" name="方程式" r:id="rId20" imgW="126720" imgH="177480" progId="Equation.3">
                    <p:embed/>
                  </p:oleObj>
                </mc:Choice>
                <mc:Fallback>
                  <p:oleObj name="方程式" r:id="rId20" imgW="126720" imgH="177480" progId="Equation.3">
                    <p:embed/>
                    <p:pic>
                      <p:nvPicPr>
                        <p:cNvPr id="0" name=""/>
                        <p:cNvPicPr>
                          <a:picLocks noChangeAspect="1" noChangeArrowheads="1"/>
                        </p:cNvPicPr>
                        <p:nvPr/>
                      </p:nvPicPr>
                      <p:blipFill>
                        <a:blip r:embed="rId21"/>
                        <a:srcRect/>
                        <a:stretch>
                          <a:fillRect/>
                        </a:stretch>
                      </p:blipFill>
                      <p:spPr bwMode="auto">
                        <a:xfrm>
                          <a:off x="5399179" y="1077999"/>
                          <a:ext cx="352425" cy="490537"/>
                        </a:xfrm>
                        <a:prstGeom prst="rect">
                          <a:avLst/>
                        </a:prstGeom>
                        <a:noFill/>
                        <a:extLst/>
                      </p:spPr>
                    </p:pic>
                  </p:oleObj>
                </mc:Fallback>
              </mc:AlternateContent>
            </a:graphicData>
          </a:graphic>
        </p:graphicFrame>
        <p:cxnSp>
          <p:nvCxnSpPr>
            <p:cNvPr id="37" name="直線單箭頭接點 36"/>
            <p:cNvCxnSpPr/>
            <p:nvPr/>
          </p:nvCxnSpPr>
          <p:spPr>
            <a:xfrm flipV="1">
              <a:off x="5301956" y="1002440"/>
              <a:ext cx="854277" cy="768934"/>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44" name="Object 12"/>
            <p:cNvGraphicFramePr>
              <a:graphicFrameLocks noChangeAspect="1"/>
            </p:cNvGraphicFramePr>
            <p:nvPr>
              <p:extLst/>
            </p:nvPr>
          </p:nvGraphicFramePr>
          <p:xfrm>
            <a:off x="5015566" y="1546168"/>
            <a:ext cx="246062" cy="455613"/>
          </p:xfrm>
          <a:graphic>
            <a:graphicData uri="http://schemas.openxmlformats.org/presentationml/2006/ole">
              <mc:AlternateContent xmlns:mc="http://schemas.openxmlformats.org/markup-compatibility/2006">
                <mc:Choice xmlns:v="urn:schemas-microsoft-com:vml" Requires="v">
                  <p:oleObj spid="_x0000_s242023" name="方程式" r:id="rId22" imgW="88560" imgH="164880" progId="Equation.3">
                    <p:embed/>
                  </p:oleObj>
                </mc:Choice>
                <mc:Fallback>
                  <p:oleObj name="方程式" r:id="rId22" imgW="88560" imgH="164880" progId="Equation.3">
                    <p:embed/>
                    <p:pic>
                      <p:nvPicPr>
                        <p:cNvPr id="0" name=""/>
                        <p:cNvPicPr>
                          <a:picLocks noChangeAspect="1" noChangeArrowheads="1"/>
                        </p:cNvPicPr>
                        <p:nvPr/>
                      </p:nvPicPr>
                      <p:blipFill>
                        <a:blip r:embed="rId23"/>
                        <a:srcRect/>
                        <a:stretch>
                          <a:fillRect/>
                        </a:stretch>
                      </p:blipFill>
                      <p:spPr bwMode="auto">
                        <a:xfrm>
                          <a:off x="5015566" y="1546168"/>
                          <a:ext cx="246062" cy="455613"/>
                        </a:xfrm>
                        <a:prstGeom prst="rect">
                          <a:avLst/>
                        </a:prstGeom>
                        <a:noFill/>
                        <a:extLst/>
                      </p:spPr>
                    </p:pic>
                  </p:oleObj>
                </mc:Fallback>
              </mc:AlternateContent>
            </a:graphicData>
          </a:graphic>
        </p:graphicFrame>
      </p:grpSp>
      <p:graphicFrame>
        <p:nvGraphicFramePr>
          <p:cNvPr id="38" name="Object 12"/>
          <p:cNvGraphicFramePr>
            <a:graphicFrameLocks noChangeAspect="1"/>
          </p:cNvGraphicFramePr>
          <p:nvPr>
            <p:extLst/>
          </p:nvPr>
        </p:nvGraphicFramePr>
        <p:xfrm>
          <a:off x="6996372" y="1547046"/>
          <a:ext cx="1932773" cy="1134656"/>
        </p:xfrm>
        <a:graphic>
          <a:graphicData uri="http://schemas.openxmlformats.org/presentationml/2006/ole">
            <mc:AlternateContent xmlns:mc="http://schemas.openxmlformats.org/markup-compatibility/2006">
              <mc:Choice xmlns:v="urn:schemas-microsoft-com:vml" Requires="v">
                <p:oleObj spid="_x0000_s242024" name="方程式" r:id="rId24" imgW="774360" imgH="457200" progId="Equation.3">
                  <p:embed/>
                </p:oleObj>
              </mc:Choice>
              <mc:Fallback>
                <p:oleObj name="方程式" r:id="rId24" imgW="774360" imgH="457200" progId="Equation.3">
                  <p:embed/>
                  <p:pic>
                    <p:nvPicPr>
                      <p:cNvPr id="0" name=""/>
                      <p:cNvPicPr>
                        <a:picLocks noChangeAspect="1" noChangeArrowheads="1"/>
                      </p:cNvPicPr>
                      <p:nvPr/>
                    </p:nvPicPr>
                    <p:blipFill>
                      <a:blip r:embed="rId25"/>
                      <a:srcRect/>
                      <a:stretch>
                        <a:fillRect/>
                      </a:stretch>
                    </p:blipFill>
                    <p:spPr bwMode="auto">
                      <a:xfrm>
                        <a:off x="6996372" y="1547046"/>
                        <a:ext cx="1932773" cy="1134656"/>
                      </a:xfrm>
                      <a:prstGeom prst="rect">
                        <a:avLst/>
                      </a:prstGeom>
                      <a:noFill/>
                      <a:extLst/>
                    </p:spPr>
                  </p:pic>
                </p:oleObj>
              </mc:Fallback>
            </mc:AlternateContent>
          </a:graphicData>
        </a:graphic>
      </p:graphicFrame>
      <p:graphicFrame>
        <p:nvGraphicFramePr>
          <p:cNvPr id="39" name="Object 12"/>
          <p:cNvGraphicFramePr>
            <a:graphicFrameLocks noChangeAspect="1"/>
          </p:cNvGraphicFramePr>
          <p:nvPr>
            <p:extLst/>
          </p:nvPr>
        </p:nvGraphicFramePr>
        <p:xfrm>
          <a:off x="5398032" y="2899424"/>
          <a:ext cx="2998787" cy="552450"/>
        </p:xfrm>
        <a:graphic>
          <a:graphicData uri="http://schemas.openxmlformats.org/presentationml/2006/ole">
            <mc:AlternateContent xmlns:mc="http://schemas.openxmlformats.org/markup-compatibility/2006">
              <mc:Choice xmlns:v="urn:schemas-microsoft-com:vml" Requires="v">
                <p:oleObj spid="_x0000_s242025" name="方程式" r:id="rId26" imgW="1168200" imgH="215640" progId="Equation.3">
                  <p:embed/>
                </p:oleObj>
              </mc:Choice>
              <mc:Fallback>
                <p:oleObj name="方程式" r:id="rId26" imgW="1168200" imgH="215640" progId="Equation.3">
                  <p:embed/>
                  <p:pic>
                    <p:nvPicPr>
                      <p:cNvPr id="0" name=""/>
                      <p:cNvPicPr>
                        <a:picLocks noChangeAspect="1" noChangeArrowheads="1"/>
                      </p:cNvPicPr>
                      <p:nvPr/>
                    </p:nvPicPr>
                    <p:blipFill>
                      <a:blip r:embed="rId27"/>
                      <a:srcRect/>
                      <a:stretch>
                        <a:fillRect/>
                      </a:stretch>
                    </p:blipFill>
                    <p:spPr bwMode="auto">
                      <a:xfrm>
                        <a:off x="5398032" y="2899424"/>
                        <a:ext cx="2998787" cy="552450"/>
                      </a:xfrm>
                      <a:prstGeom prst="rect">
                        <a:avLst/>
                      </a:prstGeom>
                      <a:noFill/>
                      <a:extLst/>
                    </p:spPr>
                  </p:pic>
                </p:oleObj>
              </mc:Fallback>
            </mc:AlternateContent>
          </a:graphicData>
        </a:graphic>
      </p:graphicFrame>
      <p:pic>
        <p:nvPicPr>
          <p:cNvPr id="4" name="圖片 3"/>
          <p:cNvPicPr>
            <a:picLocks noChangeAspect="1"/>
          </p:cNvPicPr>
          <p:nvPr/>
        </p:nvPicPr>
        <p:blipFill>
          <a:blip r:embed="rId28"/>
          <a:stretch>
            <a:fillRect/>
          </a:stretch>
        </p:blipFill>
        <p:spPr>
          <a:xfrm>
            <a:off x="5210111" y="3644531"/>
            <a:ext cx="3421590" cy="2970942"/>
          </a:xfrm>
          <a:prstGeom prst="rect">
            <a:avLst/>
          </a:prstGeom>
        </p:spPr>
      </p:pic>
      <p:cxnSp>
        <p:nvCxnSpPr>
          <p:cNvPr id="32" name="直線接點 31"/>
          <p:cNvCxnSpPr/>
          <p:nvPr/>
        </p:nvCxnSpPr>
        <p:spPr>
          <a:xfrm flipV="1">
            <a:off x="6076880" y="4529514"/>
            <a:ext cx="2152721" cy="1884428"/>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sp>
        <p:nvSpPr>
          <p:cNvPr id="8" name="文字方塊 7"/>
          <p:cNvSpPr txBox="1"/>
          <p:nvPr/>
        </p:nvSpPr>
        <p:spPr>
          <a:xfrm>
            <a:off x="6289640" y="4529514"/>
            <a:ext cx="863600" cy="461665"/>
          </a:xfrm>
          <a:prstGeom prst="rect">
            <a:avLst/>
          </a:prstGeom>
          <a:noFill/>
        </p:spPr>
        <p:txBody>
          <a:bodyPr wrap="square" rtlCol="0">
            <a:spAutoFit/>
          </a:bodyPr>
          <a:lstStyle/>
          <a:p>
            <a:r>
              <a:rPr lang="en-US" altLang="zh-TW" sz="2400" dirty="0" smtClean="0">
                <a:solidFill>
                  <a:srgbClr val="FF0000"/>
                </a:solidFill>
              </a:rPr>
              <a:t>Yes</a:t>
            </a:r>
            <a:endParaRPr lang="zh-TW" altLang="en-US" sz="2400" dirty="0">
              <a:solidFill>
                <a:srgbClr val="FF0000"/>
              </a:solidFill>
            </a:endParaRPr>
          </a:p>
        </p:txBody>
      </p:sp>
      <p:sp>
        <p:nvSpPr>
          <p:cNvPr id="43" name="文字方塊 42"/>
          <p:cNvSpPr txBox="1"/>
          <p:nvPr/>
        </p:nvSpPr>
        <p:spPr>
          <a:xfrm>
            <a:off x="7533219" y="5453997"/>
            <a:ext cx="863600" cy="461665"/>
          </a:xfrm>
          <a:prstGeom prst="rect">
            <a:avLst/>
          </a:prstGeom>
          <a:noFill/>
        </p:spPr>
        <p:txBody>
          <a:bodyPr wrap="square" rtlCol="0">
            <a:spAutoFit/>
          </a:bodyPr>
          <a:lstStyle/>
          <a:p>
            <a:r>
              <a:rPr lang="en-US" altLang="zh-TW" sz="2400" dirty="0" smtClean="0">
                <a:solidFill>
                  <a:srgbClr val="0000FF"/>
                </a:solidFill>
              </a:rPr>
              <a:t>No</a:t>
            </a:r>
            <a:endParaRPr lang="zh-TW" altLang="en-US" sz="2400" dirty="0">
              <a:solidFill>
                <a:srgbClr val="0000FF"/>
              </a:solidFill>
            </a:endParaRPr>
          </a:p>
        </p:txBody>
      </p:sp>
    </p:spTree>
    <p:extLst>
      <p:ext uri="{BB962C8B-B14F-4D97-AF65-F5344CB8AC3E}">
        <p14:creationId xmlns:p14="http://schemas.microsoft.com/office/powerpoint/2010/main" val="10589683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4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43"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So we need neural network ……</a:t>
            </a:r>
            <a:endParaRPr lang="zh-TW" altLang="en-US" dirty="0"/>
          </a:p>
        </p:txBody>
      </p:sp>
      <p:sp>
        <p:nvSpPr>
          <p:cNvPr id="7" name="矩形 6"/>
          <p:cNvSpPr/>
          <p:nvPr/>
        </p:nvSpPr>
        <p:spPr>
          <a:xfrm>
            <a:off x="1302412" y="2538263"/>
            <a:ext cx="498951" cy="2625052"/>
          </a:xfrm>
          <a:prstGeom prst="rect">
            <a:avLst/>
          </a:prstGeom>
          <a:solidFill>
            <a:schemeClr val="bg1">
              <a:lumMod val="85000"/>
            </a:schemeClr>
          </a:solidFill>
          <a:ln>
            <a:no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zh-TW" altLang="en-US"/>
          </a:p>
        </p:txBody>
      </p:sp>
      <p:sp>
        <p:nvSpPr>
          <p:cNvPr id="9" name="文字方塊 8"/>
          <p:cNvSpPr txBox="1"/>
          <p:nvPr/>
        </p:nvSpPr>
        <p:spPr>
          <a:xfrm>
            <a:off x="974926" y="2056479"/>
            <a:ext cx="1134648" cy="461665"/>
          </a:xfrm>
          <a:prstGeom prst="rect">
            <a:avLst/>
          </a:prstGeom>
          <a:noFill/>
        </p:spPr>
        <p:txBody>
          <a:bodyPr wrap="square" rtlCol="0">
            <a:spAutoFit/>
          </a:bodyPr>
          <a:lstStyle/>
          <a:p>
            <a:pPr algn="ctr"/>
            <a:r>
              <a:rPr lang="en-US" altLang="zh-TW" sz="2400" dirty="0" smtClean="0"/>
              <a:t>Input</a:t>
            </a:r>
          </a:p>
        </p:txBody>
      </p:sp>
      <p:sp>
        <p:nvSpPr>
          <p:cNvPr id="10" name="文字方塊 9"/>
          <p:cNvSpPr txBox="1"/>
          <p:nvPr/>
        </p:nvSpPr>
        <p:spPr>
          <a:xfrm>
            <a:off x="7118968" y="2056479"/>
            <a:ext cx="1134648" cy="461665"/>
          </a:xfrm>
          <a:prstGeom prst="rect">
            <a:avLst/>
          </a:prstGeom>
          <a:noFill/>
        </p:spPr>
        <p:txBody>
          <a:bodyPr wrap="square" rtlCol="0">
            <a:spAutoFit/>
          </a:bodyPr>
          <a:lstStyle/>
          <a:p>
            <a:pPr algn="ctr"/>
            <a:r>
              <a:rPr lang="en-US" altLang="zh-TW" sz="2400" dirty="0" smtClean="0"/>
              <a:t>Output</a:t>
            </a:r>
          </a:p>
        </p:txBody>
      </p:sp>
      <p:cxnSp>
        <p:nvCxnSpPr>
          <p:cNvPr id="11" name="直線單箭頭接點 10"/>
          <p:cNvCxnSpPr/>
          <p:nvPr/>
        </p:nvCxnSpPr>
        <p:spPr>
          <a:xfrm>
            <a:off x="6414686" y="3559042"/>
            <a:ext cx="1018599" cy="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 name="直線單箭頭接點 11"/>
          <p:cNvCxnSpPr/>
          <p:nvPr/>
        </p:nvCxnSpPr>
        <p:spPr>
          <a:xfrm>
            <a:off x="6524002" y="4804932"/>
            <a:ext cx="905748" cy="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 name="直線單箭頭接點 12"/>
          <p:cNvCxnSpPr/>
          <p:nvPr/>
        </p:nvCxnSpPr>
        <p:spPr>
          <a:xfrm>
            <a:off x="6390802" y="2780239"/>
            <a:ext cx="1050372" cy="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4" name="矩形 13"/>
          <p:cNvSpPr/>
          <p:nvPr/>
        </p:nvSpPr>
        <p:spPr>
          <a:xfrm>
            <a:off x="1370800" y="3255956"/>
            <a:ext cx="342900" cy="34290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zh-TW" altLang="en-US"/>
          </a:p>
        </p:txBody>
      </p:sp>
      <p:sp>
        <p:nvSpPr>
          <p:cNvPr id="15" name="矩形 14"/>
          <p:cNvSpPr/>
          <p:nvPr/>
        </p:nvSpPr>
        <p:spPr>
          <a:xfrm>
            <a:off x="1376618" y="2685627"/>
            <a:ext cx="342900" cy="34290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zh-TW" altLang="en-US"/>
          </a:p>
        </p:txBody>
      </p:sp>
      <p:graphicFrame>
        <p:nvGraphicFramePr>
          <p:cNvPr id="16" name="Object 12"/>
          <p:cNvGraphicFramePr>
            <a:graphicFrameLocks noChangeAspect="1"/>
          </p:cNvGraphicFramePr>
          <p:nvPr>
            <p:extLst>
              <p:ext uri="{D42A27DB-BD31-4B8C-83A1-F6EECF244321}">
                <p14:modId xmlns:p14="http://schemas.microsoft.com/office/powerpoint/2010/main" val="1120317523"/>
              </p:ext>
            </p:extLst>
          </p:nvPr>
        </p:nvGraphicFramePr>
        <p:xfrm>
          <a:off x="1389317" y="2590377"/>
          <a:ext cx="325438" cy="461962"/>
        </p:xfrm>
        <a:graphic>
          <a:graphicData uri="http://schemas.openxmlformats.org/presentationml/2006/ole">
            <mc:AlternateContent xmlns:mc="http://schemas.openxmlformats.org/markup-compatibility/2006">
              <mc:Choice xmlns:v="urn:schemas-microsoft-com:vml" Requires="v">
                <p:oleObj spid="_x0000_s252945" name="方程式" r:id="rId3" imgW="152280" imgH="215640" progId="Equation.3">
                  <p:embed/>
                </p:oleObj>
              </mc:Choice>
              <mc:Fallback>
                <p:oleObj name="方程式" r:id="rId3" imgW="152280" imgH="215640" progId="Equation.3">
                  <p:embed/>
                  <p:pic>
                    <p:nvPicPr>
                      <p:cNvPr id="0" name=""/>
                      <p:cNvPicPr>
                        <a:picLocks noChangeAspect="1" noChangeArrowheads="1"/>
                      </p:cNvPicPr>
                      <p:nvPr/>
                    </p:nvPicPr>
                    <p:blipFill>
                      <a:blip r:embed="rId4"/>
                      <a:srcRect/>
                      <a:stretch>
                        <a:fillRect/>
                      </a:stretch>
                    </p:blipFill>
                    <p:spPr bwMode="auto">
                      <a:xfrm>
                        <a:off x="1389317" y="2590377"/>
                        <a:ext cx="325438" cy="4619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7" name="Object 12"/>
          <p:cNvGraphicFramePr>
            <a:graphicFrameLocks noChangeAspect="1"/>
          </p:cNvGraphicFramePr>
          <p:nvPr>
            <p:extLst>
              <p:ext uri="{D42A27DB-BD31-4B8C-83A1-F6EECF244321}">
                <p14:modId xmlns:p14="http://schemas.microsoft.com/office/powerpoint/2010/main" val="2732136806"/>
              </p:ext>
            </p:extLst>
          </p:nvPr>
        </p:nvGraphicFramePr>
        <p:xfrm>
          <a:off x="1394613" y="3173106"/>
          <a:ext cx="352425" cy="461963"/>
        </p:xfrm>
        <a:graphic>
          <a:graphicData uri="http://schemas.openxmlformats.org/presentationml/2006/ole">
            <mc:AlternateContent xmlns:mc="http://schemas.openxmlformats.org/markup-compatibility/2006">
              <mc:Choice xmlns:v="urn:schemas-microsoft-com:vml" Requires="v">
                <p:oleObj spid="_x0000_s252946" name="方程式" r:id="rId5" imgW="164880" imgH="215640" progId="Equation.3">
                  <p:embed/>
                </p:oleObj>
              </mc:Choice>
              <mc:Fallback>
                <p:oleObj name="方程式" r:id="rId5" imgW="164880" imgH="215640" progId="Equation.3">
                  <p:embed/>
                  <p:pic>
                    <p:nvPicPr>
                      <p:cNvPr id="0" name=""/>
                      <p:cNvPicPr>
                        <a:picLocks noChangeAspect="1" noChangeArrowheads="1"/>
                      </p:cNvPicPr>
                      <p:nvPr/>
                    </p:nvPicPr>
                    <p:blipFill>
                      <a:blip r:embed="rId6"/>
                      <a:srcRect/>
                      <a:stretch>
                        <a:fillRect/>
                      </a:stretch>
                    </p:blipFill>
                    <p:spPr bwMode="auto">
                      <a:xfrm>
                        <a:off x="1394613" y="3173106"/>
                        <a:ext cx="352425" cy="4619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18" name="群組 17"/>
          <p:cNvGrpSpPr/>
          <p:nvPr/>
        </p:nvGrpSpPr>
        <p:grpSpPr>
          <a:xfrm>
            <a:off x="2313087" y="2056479"/>
            <a:ext cx="1134648" cy="3130011"/>
            <a:chOff x="2332137" y="1770729"/>
            <a:chExt cx="1134648" cy="3130011"/>
          </a:xfrm>
        </p:grpSpPr>
        <p:sp>
          <p:nvSpPr>
            <p:cNvPr id="19" name="矩形 18"/>
            <p:cNvSpPr/>
            <p:nvPr/>
          </p:nvSpPr>
          <p:spPr>
            <a:xfrm>
              <a:off x="2504565" y="2224872"/>
              <a:ext cx="746342" cy="2675868"/>
            </a:xfrm>
            <a:prstGeom prst="rect">
              <a:avLst/>
            </a:prstGeom>
            <a:solidFill>
              <a:schemeClr val="bg1">
                <a:lumMod val="85000"/>
              </a:schemeClr>
            </a:solidFill>
            <a:ln>
              <a:no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zh-TW" altLang="en-US"/>
            </a:p>
          </p:txBody>
        </p:sp>
        <p:sp>
          <p:nvSpPr>
            <p:cNvPr id="20" name="文字方塊 19"/>
            <p:cNvSpPr txBox="1"/>
            <p:nvPr/>
          </p:nvSpPr>
          <p:spPr>
            <a:xfrm>
              <a:off x="2332137" y="1770729"/>
              <a:ext cx="1134648" cy="461665"/>
            </a:xfrm>
            <a:prstGeom prst="rect">
              <a:avLst/>
            </a:prstGeom>
            <a:noFill/>
          </p:spPr>
          <p:txBody>
            <a:bodyPr wrap="square" rtlCol="0">
              <a:spAutoFit/>
            </a:bodyPr>
            <a:lstStyle/>
            <a:p>
              <a:pPr algn="ctr"/>
              <a:r>
                <a:rPr lang="en-US" altLang="zh-TW" sz="2400" dirty="0" smtClean="0"/>
                <a:t>Layer 1</a:t>
              </a:r>
              <a:endParaRPr lang="zh-TW" altLang="en-US" sz="2400" dirty="0"/>
            </a:p>
          </p:txBody>
        </p:sp>
        <p:sp>
          <p:nvSpPr>
            <p:cNvPr id="21" name="橢圓 20"/>
            <p:cNvSpPr/>
            <p:nvPr/>
          </p:nvSpPr>
          <p:spPr>
            <a:xfrm>
              <a:off x="2601675" y="2235874"/>
              <a:ext cx="574158" cy="574158"/>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zh-TW" altLang="en-US"/>
            </a:p>
          </p:txBody>
        </p:sp>
        <p:sp>
          <p:nvSpPr>
            <p:cNvPr id="22" name="橢圓 21"/>
            <p:cNvSpPr/>
            <p:nvPr/>
          </p:nvSpPr>
          <p:spPr>
            <a:xfrm>
              <a:off x="2604017" y="3014444"/>
              <a:ext cx="574158" cy="574158"/>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zh-TW" altLang="en-US"/>
            </a:p>
          </p:txBody>
        </p:sp>
        <p:sp>
          <p:nvSpPr>
            <p:cNvPr id="23" name="橢圓 22"/>
            <p:cNvSpPr/>
            <p:nvPr/>
          </p:nvSpPr>
          <p:spPr>
            <a:xfrm>
              <a:off x="2592384" y="4242456"/>
              <a:ext cx="574158" cy="574158"/>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zh-TW" altLang="en-US"/>
            </a:p>
          </p:txBody>
        </p:sp>
        <p:sp>
          <p:nvSpPr>
            <p:cNvPr id="24" name="文字方塊 23"/>
            <p:cNvSpPr txBox="1"/>
            <p:nvPr/>
          </p:nvSpPr>
          <p:spPr>
            <a:xfrm rot="5400000">
              <a:off x="2589637" y="3664749"/>
              <a:ext cx="769257" cy="523220"/>
            </a:xfrm>
            <a:prstGeom prst="rect">
              <a:avLst/>
            </a:prstGeom>
            <a:noFill/>
          </p:spPr>
          <p:txBody>
            <a:bodyPr wrap="square" rtlCol="0">
              <a:spAutoFit/>
            </a:bodyPr>
            <a:lstStyle/>
            <a:p>
              <a:pPr algn="ctr"/>
              <a:r>
                <a:rPr lang="en-US" altLang="zh-TW" sz="2800" dirty="0" smtClean="0"/>
                <a:t>……</a:t>
              </a:r>
              <a:endParaRPr lang="zh-TW" altLang="en-US" sz="2800" dirty="0"/>
            </a:p>
          </p:txBody>
        </p:sp>
      </p:grpSp>
      <p:sp>
        <p:nvSpPr>
          <p:cNvPr id="25" name="矩形 24"/>
          <p:cNvSpPr/>
          <p:nvPr/>
        </p:nvSpPr>
        <p:spPr>
          <a:xfrm>
            <a:off x="1380325" y="4653713"/>
            <a:ext cx="342900" cy="34290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zh-TW" altLang="en-US"/>
          </a:p>
        </p:txBody>
      </p:sp>
      <p:graphicFrame>
        <p:nvGraphicFramePr>
          <p:cNvPr id="26" name="Object 12"/>
          <p:cNvGraphicFramePr>
            <a:graphicFrameLocks noChangeAspect="1"/>
          </p:cNvGraphicFramePr>
          <p:nvPr>
            <p:extLst>
              <p:ext uri="{D42A27DB-BD31-4B8C-83A1-F6EECF244321}">
                <p14:modId xmlns:p14="http://schemas.microsoft.com/office/powerpoint/2010/main" val="2389726894"/>
              </p:ext>
            </p:extLst>
          </p:nvPr>
        </p:nvGraphicFramePr>
        <p:xfrm>
          <a:off x="1377209" y="4557459"/>
          <a:ext cx="407988" cy="488950"/>
        </p:xfrm>
        <a:graphic>
          <a:graphicData uri="http://schemas.openxmlformats.org/presentationml/2006/ole">
            <mc:AlternateContent xmlns:mc="http://schemas.openxmlformats.org/markup-compatibility/2006">
              <mc:Choice xmlns:v="urn:schemas-microsoft-com:vml" Requires="v">
                <p:oleObj spid="_x0000_s252947" name="方程式" r:id="rId7" imgW="190440" imgH="228600" progId="Equation.3">
                  <p:embed/>
                </p:oleObj>
              </mc:Choice>
              <mc:Fallback>
                <p:oleObj name="方程式" r:id="rId7" imgW="190440" imgH="228600" progId="Equation.3">
                  <p:embed/>
                  <p:pic>
                    <p:nvPicPr>
                      <p:cNvPr id="0" name=""/>
                      <p:cNvPicPr>
                        <a:picLocks noChangeAspect="1" noChangeArrowheads="1"/>
                      </p:cNvPicPr>
                      <p:nvPr/>
                    </p:nvPicPr>
                    <p:blipFill>
                      <a:blip r:embed="rId8"/>
                      <a:srcRect/>
                      <a:stretch>
                        <a:fillRect/>
                      </a:stretch>
                    </p:blipFill>
                    <p:spPr bwMode="auto">
                      <a:xfrm>
                        <a:off x="1377209" y="4557459"/>
                        <a:ext cx="407988" cy="4889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7" name="文字方塊 26"/>
          <p:cNvSpPr txBox="1"/>
          <p:nvPr/>
        </p:nvSpPr>
        <p:spPr>
          <a:xfrm rot="5400000">
            <a:off x="1256257" y="3938655"/>
            <a:ext cx="769257" cy="523220"/>
          </a:xfrm>
          <a:prstGeom prst="rect">
            <a:avLst/>
          </a:prstGeom>
          <a:noFill/>
        </p:spPr>
        <p:txBody>
          <a:bodyPr wrap="square" rtlCol="0">
            <a:spAutoFit/>
          </a:bodyPr>
          <a:lstStyle/>
          <a:p>
            <a:pPr algn="ctr"/>
            <a:r>
              <a:rPr lang="en-US" altLang="zh-TW" sz="2800" dirty="0" smtClean="0"/>
              <a:t>……</a:t>
            </a:r>
            <a:endParaRPr lang="zh-TW" altLang="en-US" sz="2800" dirty="0"/>
          </a:p>
        </p:txBody>
      </p:sp>
      <p:grpSp>
        <p:nvGrpSpPr>
          <p:cNvPr id="28" name="群組 27"/>
          <p:cNvGrpSpPr/>
          <p:nvPr/>
        </p:nvGrpSpPr>
        <p:grpSpPr>
          <a:xfrm>
            <a:off x="3637985" y="2056479"/>
            <a:ext cx="1134648" cy="3113664"/>
            <a:chOff x="3657035" y="1770729"/>
            <a:chExt cx="1134648" cy="3113664"/>
          </a:xfrm>
        </p:grpSpPr>
        <p:sp>
          <p:nvSpPr>
            <p:cNvPr id="29" name="矩形 28"/>
            <p:cNvSpPr/>
            <p:nvPr/>
          </p:nvSpPr>
          <p:spPr>
            <a:xfrm>
              <a:off x="3830151" y="2208525"/>
              <a:ext cx="746342" cy="2675868"/>
            </a:xfrm>
            <a:prstGeom prst="rect">
              <a:avLst/>
            </a:prstGeom>
            <a:solidFill>
              <a:schemeClr val="bg1">
                <a:lumMod val="85000"/>
              </a:schemeClr>
            </a:solidFill>
            <a:ln>
              <a:no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zh-TW" altLang="en-US"/>
            </a:p>
          </p:txBody>
        </p:sp>
        <p:sp>
          <p:nvSpPr>
            <p:cNvPr id="30" name="文字方塊 29"/>
            <p:cNvSpPr txBox="1"/>
            <p:nvPr/>
          </p:nvSpPr>
          <p:spPr>
            <a:xfrm>
              <a:off x="3657035" y="1770729"/>
              <a:ext cx="1134648" cy="461665"/>
            </a:xfrm>
            <a:prstGeom prst="rect">
              <a:avLst/>
            </a:prstGeom>
            <a:noFill/>
          </p:spPr>
          <p:txBody>
            <a:bodyPr wrap="square" rtlCol="0">
              <a:spAutoFit/>
            </a:bodyPr>
            <a:lstStyle/>
            <a:p>
              <a:pPr algn="ctr"/>
              <a:r>
                <a:rPr lang="en-US" altLang="zh-TW" sz="2400" dirty="0" smtClean="0"/>
                <a:t>Layer 2</a:t>
              </a:r>
              <a:endParaRPr lang="zh-TW" altLang="en-US" sz="2400" dirty="0"/>
            </a:p>
          </p:txBody>
        </p:sp>
        <p:sp>
          <p:nvSpPr>
            <p:cNvPr id="31" name="橢圓 30"/>
            <p:cNvSpPr/>
            <p:nvPr/>
          </p:nvSpPr>
          <p:spPr>
            <a:xfrm>
              <a:off x="3917237" y="2235874"/>
              <a:ext cx="574158" cy="574158"/>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zh-TW" altLang="en-US"/>
            </a:p>
          </p:txBody>
        </p:sp>
        <p:sp>
          <p:nvSpPr>
            <p:cNvPr id="32" name="橢圓 31"/>
            <p:cNvSpPr/>
            <p:nvPr/>
          </p:nvSpPr>
          <p:spPr>
            <a:xfrm>
              <a:off x="3919579" y="3014444"/>
              <a:ext cx="574158" cy="574158"/>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zh-TW" altLang="en-US"/>
            </a:p>
          </p:txBody>
        </p:sp>
        <p:sp>
          <p:nvSpPr>
            <p:cNvPr id="33" name="橢圓 32"/>
            <p:cNvSpPr/>
            <p:nvPr/>
          </p:nvSpPr>
          <p:spPr>
            <a:xfrm>
              <a:off x="3907946" y="4242456"/>
              <a:ext cx="574158" cy="574158"/>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zh-TW" altLang="en-US"/>
            </a:p>
          </p:txBody>
        </p:sp>
        <p:sp>
          <p:nvSpPr>
            <p:cNvPr id="34" name="文字方塊 33"/>
            <p:cNvSpPr txBox="1"/>
            <p:nvPr/>
          </p:nvSpPr>
          <p:spPr>
            <a:xfrm rot="5400000">
              <a:off x="3905199" y="3664749"/>
              <a:ext cx="769257" cy="523220"/>
            </a:xfrm>
            <a:prstGeom prst="rect">
              <a:avLst/>
            </a:prstGeom>
            <a:noFill/>
          </p:spPr>
          <p:txBody>
            <a:bodyPr wrap="square" rtlCol="0">
              <a:spAutoFit/>
            </a:bodyPr>
            <a:lstStyle/>
            <a:p>
              <a:pPr algn="ctr"/>
              <a:r>
                <a:rPr lang="en-US" altLang="zh-TW" sz="2800" dirty="0" smtClean="0"/>
                <a:t>……</a:t>
              </a:r>
              <a:endParaRPr lang="zh-TW" altLang="en-US" sz="2800" dirty="0"/>
            </a:p>
          </p:txBody>
        </p:sp>
      </p:grpSp>
      <p:grpSp>
        <p:nvGrpSpPr>
          <p:cNvPr id="35" name="群組 34"/>
          <p:cNvGrpSpPr/>
          <p:nvPr/>
        </p:nvGrpSpPr>
        <p:grpSpPr>
          <a:xfrm>
            <a:off x="5849331" y="2056479"/>
            <a:ext cx="1134648" cy="3130011"/>
            <a:chOff x="5868381" y="1770729"/>
            <a:chExt cx="1134648" cy="3130011"/>
          </a:xfrm>
        </p:grpSpPr>
        <p:sp>
          <p:nvSpPr>
            <p:cNvPr id="36" name="矩形 35"/>
            <p:cNvSpPr/>
            <p:nvPr/>
          </p:nvSpPr>
          <p:spPr>
            <a:xfrm>
              <a:off x="6046929" y="2224872"/>
              <a:ext cx="746342" cy="2675868"/>
            </a:xfrm>
            <a:prstGeom prst="rect">
              <a:avLst/>
            </a:prstGeom>
            <a:solidFill>
              <a:schemeClr val="bg1">
                <a:lumMod val="85000"/>
              </a:schemeClr>
            </a:solidFill>
            <a:ln>
              <a:no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zh-TW" altLang="en-US"/>
            </a:p>
          </p:txBody>
        </p:sp>
        <p:sp>
          <p:nvSpPr>
            <p:cNvPr id="37" name="文字方塊 36"/>
            <p:cNvSpPr txBox="1"/>
            <p:nvPr/>
          </p:nvSpPr>
          <p:spPr>
            <a:xfrm>
              <a:off x="5868381" y="1770729"/>
              <a:ext cx="1134648" cy="461665"/>
            </a:xfrm>
            <a:prstGeom prst="rect">
              <a:avLst/>
            </a:prstGeom>
            <a:noFill/>
          </p:spPr>
          <p:txBody>
            <a:bodyPr wrap="square" rtlCol="0">
              <a:spAutoFit/>
            </a:bodyPr>
            <a:lstStyle/>
            <a:p>
              <a:pPr algn="ctr"/>
              <a:r>
                <a:rPr lang="en-US" altLang="zh-TW" sz="2400" dirty="0" smtClean="0"/>
                <a:t>Layer L</a:t>
              </a:r>
              <a:endParaRPr lang="zh-TW" altLang="en-US" sz="2400" dirty="0"/>
            </a:p>
          </p:txBody>
        </p:sp>
        <p:sp>
          <p:nvSpPr>
            <p:cNvPr id="38" name="橢圓 37"/>
            <p:cNvSpPr/>
            <p:nvPr/>
          </p:nvSpPr>
          <p:spPr>
            <a:xfrm>
              <a:off x="6122773" y="2216766"/>
              <a:ext cx="574158" cy="574158"/>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zh-TW" altLang="en-US"/>
            </a:p>
          </p:txBody>
        </p:sp>
        <p:sp>
          <p:nvSpPr>
            <p:cNvPr id="39" name="橢圓 38"/>
            <p:cNvSpPr/>
            <p:nvPr/>
          </p:nvSpPr>
          <p:spPr>
            <a:xfrm>
              <a:off x="6125115" y="2976675"/>
              <a:ext cx="574158" cy="574158"/>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zh-TW" altLang="en-US"/>
            </a:p>
          </p:txBody>
        </p:sp>
        <p:sp>
          <p:nvSpPr>
            <p:cNvPr id="40" name="橢圓 39"/>
            <p:cNvSpPr/>
            <p:nvPr/>
          </p:nvSpPr>
          <p:spPr>
            <a:xfrm>
              <a:off x="6132143" y="4223348"/>
              <a:ext cx="574158" cy="574158"/>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zh-TW" altLang="en-US"/>
            </a:p>
          </p:txBody>
        </p:sp>
        <p:sp>
          <p:nvSpPr>
            <p:cNvPr id="41" name="文字方塊 40"/>
            <p:cNvSpPr txBox="1"/>
            <p:nvPr/>
          </p:nvSpPr>
          <p:spPr>
            <a:xfrm rot="5400000">
              <a:off x="6129396" y="3642478"/>
              <a:ext cx="769257" cy="523220"/>
            </a:xfrm>
            <a:prstGeom prst="rect">
              <a:avLst/>
            </a:prstGeom>
            <a:noFill/>
          </p:spPr>
          <p:txBody>
            <a:bodyPr wrap="square" rtlCol="0">
              <a:spAutoFit/>
            </a:bodyPr>
            <a:lstStyle/>
            <a:p>
              <a:pPr algn="ctr"/>
              <a:r>
                <a:rPr lang="en-US" altLang="zh-TW" sz="2800" dirty="0" smtClean="0"/>
                <a:t>……</a:t>
              </a:r>
              <a:endParaRPr lang="zh-TW" altLang="en-US" sz="2800" dirty="0"/>
            </a:p>
          </p:txBody>
        </p:sp>
      </p:grpSp>
      <p:sp>
        <p:nvSpPr>
          <p:cNvPr id="42" name="文字方塊 41"/>
          <p:cNvSpPr txBox="1"/>
          <p:nvPr/>
        </p:nvSpPr>
        <p:spPr>
          <a:xfrm>
            <a:off x="4581073" y="2477612"/>
            <a:ext cx="769257" cy="523220"/>
          </a:xfrm>
          <a:prstGeom prst="rect">
            <a:avLst/>
          </a:prstGeom>
          <a:noFill/>
        </p:spPr>
        <p:txBody>
          <a:bodyPr wrap="square" rtlCol="0">
            <a:spAutoFit/>
          </a:bodyPr>
          <a:lstStyle/>
          <a:p>
            <a:pPr algn="ctr"/>
            <a:r>
              <a:rPr lang="en-US" altLang="zh-TW" sz="2800" dirty="0" smtClean="0"/>
              <a:t>……</a:t>
            </a:r>
            <a:endParaRPr lang="zh-TW" altLang="en-US" sz="2800" dirty="0"/>
          </a:p>
        </p:txBody>
      </p:sp>
      <p:sp>
        <p:nvSpPr>
          <p:cNvPr id="43" name="文字方塊 42"/>
          <p:cNvSpPr txBox="1"/>
          <p:nvPr/>
        </p:nvSpPr>
        <p:spPr>
          <a:xfrm>
            <a:off x="4588022" y="3238599"/>
            <a:ext cx="769257" cy="523220"/>
          </a:xfrm>
          <a:prstGeom prst="rect">
            <a:avLst/>
          </a:prstGeom>
          <a:noFill/>
        </p:spPr>
        <p:txBody>
          <a:bodyPr wrap="square" rtlCol="0">
            <a:spAutoFit/>
          </a:bodyPr>
          <a:lstStyle/>
          <a:p>
            <a:pPr algn="ctr"/>
            <a:r>
              <a:rPr lang="en-US" altLang="zh-TW" sz="2800" dirty="0" smtClean="0"/>
              <a:t>……</a:t>
            </a:r>
            <a:endParaRPr lang="zh-TW" altLang="en-US" sz="2800" dirty="0"/>
          </a:p>
        </p:txBody>
      </p:sp>
      <p:sp>
        <p:nvSpPr>
          <p:cNvPr id="44" name="文字方塊 43"/>
          <p:cNvSpPr txBox="1"/>
          <p:nvPr/>
        </p:nvSpPr>
        <p:spPr>
          <a:xfrm>
            <a:off x="4617038" y="4453934"/>
            <a:ext cx="769257" cy="523220"/>
          </a:xfrm>
          <a:prstGeom prst="rect">
            <a:avLst/>
          </a:prstGeom>
          <a:noFill/>
        </p:spPr>
        <p:txBody>
          <a:bodyPr wrap="square" rtlCol="0">
            <a:spAutoFit/>
          </a:bodyPr>
          <a:lstStyle/>
          <a:p>
            <a:pPr algn="ctr"/>
            <a:r>
              <a:rPr lang="en-US" altLang="zh-TW" sz="2800" dirty="0" smtClean="0"/>
              <a:t>……</a:t>
            </a:r>
            <a:endParaRPr lang="zh-TW" altLang="en-US" sz="2800" dirty="0"/>
          </a:p>
        </p:txBody>
      </p:sp>
      <p:grpSp>
        <p:nvGrpSpPr>
          <p:cNvPr id="45" name="群組 44"/>
          <p:cNvGrpSpPr/>
          <p:nvPr/>
        </p:nvGrpSpPr>
        <p:grpSpPr>
          <a:xfrm>
            <a:off x="3128442" y="2808703"/>
            <a:ext cx="769745" cy="2013721"/>
            <a:chOff x="3147492" y="2522953"/>
            <a:chExt cx="769745" cy="2013721"/>
          </a:xfrm>
        </p:grpSpPr>
        <p:cxnSp>
          <p:nvCxnSpPr>
            <p:cNvPr id="46" name="直線單箭頭接點 45"/>
            <p:cNvCxnSpPr>
              <a:stCxn id="21" idx="6"/>
              <a:endCxn id="31" idx="2"/>
            </p:cNvCxnSpPr>
            <p:nvPr/>
          </p:nvCxnSpPr>
          <p:spPr>
            <a:xfrm>
              <a:off x="3156783" y="2522953"/>
              <a:ext cx="741404" cy="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7" name="直線單箭頭接點 46"/>
            <p:cNvCxnSpPr/>
            <p:nvPr/>
          </p:nvCxnSpPr>
          <p:spPr>
            <a:xfrm>
              <a:off x="3175833" y="3314705"/>
              <a:ext cx="741404" cy="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8" name="直線單箭頭接點 47"/>
            <p:cNvCxnSpPr/>
            <p:nvPr/>
          </p:nvCxnSpPr>
          <p:spPr>
            <a:xfrm>
              <a:off x="3166542" y="4536674"/>
              <a:ext cx="741404" cy="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9" name="直線單箭頭接點 48"/>
            <p:cNvCxnSpPr>
              <a:stCxn id="22" idx="6"/>
              <a:endCxn id="31" idx="2"/>
            </p:cNvCxnSpPr>
            <p:nvPr/>
          </p:nvCxnSpPr>
          <p:spPr>
            <a:xfrm flipV="1">
              <a:off x="3159125" y="2522953"/>
              <a:ext cx="739062" cy="77857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0" name="直線單箭頭接點 49"/>
            <p:cNvCxnSpPr>
              <a:stCxn id="21" idx="6"/>
              <a:endCxn id="32" idx="2"/>
            </p:cNvCxnSpPr>
            <p:nvPr/>
          </p:nvCxnSpPr>
          <p:spPr>
            <a:xfrm>
              <a:off x="3156783" y="2522953"/>
              <a:ext cx="743746" cy="77857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1" name="直線單箭頭接點 50"/>
            <p:cNvCxnSpPr>
              <a:stCxn id="21" idx="6"/>
              <a:endCxn id="33" idx="2"/>
            </p:cNvCxnSpPr>
            <p:nvPr/>
          </p:nvCxnSpPr>
          <p:spPr>
            <a:xfrm>
              <a:off x="3156783" y="2522953"/>
              <a:ext cx="732113" cy="2006582"/>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2" name="直線單箭頭接點 51"/>
            <p:cNvCxnSpPr>
              <a:stCxn id="22" idx="6"/>
              <a:endCxn id="33" idx="2"/>
            </p:cNvCxnSpPr>
            <p:nvPr/>
          </p:nvCxnSpPr>
          <p:spPr>
            <a:xfrm>
              <a:off x="3159125" y="3301523"/>
              <a:ext cx="729771" cy="1228012"/>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3" name="直線單箭頭接點 52"/>
            <p:cNvCxnSpPr>
              <a:stCxn id="23" idx="6"/>
              <a:endCxn id="31" idx="2"/>
            </p:cNvCxnSpPr>
            <p:nvPr/>
          </p:nvCxnSpPr>
          <p:spPr>
            <a:xfrm flipV="1">
              <a:off x="3147492" y="2522953"/>
              <a:ext cx="750695" cy="2006582"/>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4" name="直線單箭頭接點 53"/>
            <p:cNvCxnSpPr>
              <a:stCxn id="23" idx="6"/>
              <a:endCxn id="32" idx="2"/>
            </p:cNvCxnSpPr>
            <p:nvPr/>
          </p:nvCxnSpPr>
          <p:spPr>
            <a:xfrm flipV="1">
              <a:off x="3147492" y="3301523"/>
              <a:ext cx="753037" cy="1228012"/>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cxnSp>
        <p:nvCxnSpPr>
          <p:cNvPr id="55" name="直線單箭頭接點 54"/>
          <p:cNvCxnSpPr>
            <a:endCxn id="21" idx="2"/>
          </p:cNvCxnSpPr>
          <p:nvPr/>
        </p:nvCxnSpPr>
        <p:spPr>
          <a:xfrm flipV="1">
            <a:off x="1723225" y="2808703"/>
            <a:ext cx="859400" cy="29993"/>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6" name="直線單箭頭接點 55"/>
          <p:cNvCxnSpPr>
            <a:stCxn id="15" idx="3"/>
            <a:endCxn id="22" idx="2"/>
          </p:cNvCxnSpPr>
          <p:nvPr/>
        </p:nvCxnSpPr>
        <p:spPr>
          <a:xfrm>
            <a:off x="1719518" y="2857077"/>
            <a:ext cx="865449" cy="730196"/>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7" name="直線單箭頭接點 56"/>
          <p:cNvCxnSpPr>
            <a:stCxn id="15" idx="3"/>
            <a:endCxn id="23" idx="2"/>
          </p:cNvCxnSpPr>
          <p:nvPr/>
        </p:nvCxnSpPr>
        <p:spPr>
          <a:xfrm>
            <a:off x="1719518" y="2857077"/>
            <a:ext cx="853816" cy="1958208"/>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8" name="直線單箭頭接點 57"/>
          <p:cNvCxnSpPr>
            <a:stCxn id="17" idx="3"/>
            <a:endCxn id="21" idx="2"/>
          </p:cNvCxnSpPr>
          <p:nvPr/>
        </p:nvCxnSpPr>
        <p:spPr>
          <a:xfrm flipV="1">
            <a:off x="1747038" y="2808703"/>
            <a:ext cx="835587" cy="595384"/>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9" name="直線單箭頭接點 58"/>
          <p:cNvCxnSpPr>
            <a:stCxn id="14" idx="3"/>
            <a:endCxn id="22" idx="2"/>
          </p:cNvCxnSpPr>
          <p:nvPr/>
        </p:nvCxnSpPr>
        <p:spPr>
          <a:xfrm>
            <a:off x="1713700" y="3427406"/>
            <a:ext cx="871267" cy="159867"/>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0" name="直線單箭頭接點 59"/>
          <p:cNvCxnSpPr>
            <a:stCxn id="14" idx="3"/>
            <a:endCxn id="23" idx="2"/>
          </p:cNvCxnSpPr>
          <p:nvPr/>
        </p:nvCxnSpPr>
        <p:spPr>
          <a:xfrm>
            <a:off x="1713700" y="3427406"/>
            <a:ext cx="859634" cy="1387879"/>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1" name="直線單箭頭接點 60"/>
          <p:cNvCxnSpPr>
            <a:stCxn id="26" idx="3"/>
            <a:endCxn id="21" idx="2"/>
          </p:cNvCxnSpPr>
          <p:nvPr/>
        </p:nvCxnSpPr>
        <p:spPr>
          <a:xfrm flipV="1">
            <a:off x="1785197" y="2808703"/>
            <a:ext cx="797428" cy="1993231"/>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2" name="直線單箭頭接點 61"/>
          <p:cNvCxnSpPr>
            <a:stCxn id="26" idx="3"/>
            <a:endCxn id="22" idx="2"/>
          </p:cNvCxnSpPr>
          <p:nvPr/>
        </p:nvCxnSpPr>
        <p:spPr>
          <a:xfrm flipV="1">
            <a:off x="1758828" y="3587273"/>
            <a:ext cx="826139" cy="1214606"/>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3" name="直線單箭頭接點 62"/>
          <p:cNvCxnSpPr>
            <a:stCxn id="26" idx="3"/>
            <a:endCxn id="23" idx="2"/>
          </p:cNvCxnSpPr>
          <p:nvPr/>
        </p:nvCxnSpPr>
        <p:spPr>
          <a:xfrm>
            <a:off x="1758828" y="4801879"/>
            <a:ext cx="814506" cy="13406"/>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4" name="文字方塊 63"/>
          <p:cNvSpPr txBox="1"/>
          <p:nvPr/>
        </p:nvSpPr>
        <p:spPr>
          <a:xfrm rot="5400000">
            <a:off x="7383364" y="3959200"/>
            <a:ext cx="769257" cy="523220"/>
          </a:xfrm>
          <a:prstGeom prst="rect">
            <a:avLst/>
          </a:prstGeom>
          <a:noFill/>
        </p:spPr>
        <p:txBody>
          <a:bodyPr wrap="square" rtlCol="0">
            <a:spAutoFit/>
          </a:bodyPr>
          <a:lstStyle/>
          <a:p>
            <a:pPr algn="ctr"/>
            <a:r>
              <a:rPr lang="en-US" altLang="zh-TW" sz="2800" dirty="0" smtClean="0"/>
              <a:t>……</a:t>
            </a:r>
            <a:endParaRPr lang="zh-TW" altLang="en-US" sz="2800" dirty="0"/>
          </a:p>
        </p:txBody>
      </p:sp>
      <p:sp>
        <p:nvSpPr>
          <p:cNvPr id="65" name="文字方塊 64"/>
          <p:cNvSpPr txBox="1"/>
          <p:nvPr/>
        </p:nvSpPr>
        <p:spPr>
          <a:xfrm>
            <a:off x="7452457" y="2440379"/>
            <a:ext cx="631069" cy="523220"/>
          </a:xfrm>
          <a:prstGeom prst="rect">
            <a:avLst/>
          </a:prstGeom>
          <a:noFill/>
        </p:spPr>
        <p:txBody>
          <a:bodyPr wrap="square" rtlCol="0">
            <a:spAutoFit/>
          </a:bodyPr>
          <a:lstStyle/>
          <a:p>
            <a:r>
              <a:rPr lang="en-US" altLang="zh-TW" sz="2800" dirty="0"/>
              <a:t>y</a:t>
            </a:r>
            <a:r>
              <a:rPr lang="en-US" altLang="zh-TW" sz="2800" baseline="-25000" dirty="0" smtClean="0"/>
              <a:t>1</a:t>
            </a:r>
            <a:endParaRPr lang="zh-TW" altLang="en-US" sz="2800" baseline="-25000" dirty="0"/>
          </a:p>
        </p:txBody>
      </p:sp>
      <p:sp>
        <p:nvSpPr>
          <p:cNvPr id="66" name="文字方塊 65"/>
          <p:cNvSpPr txBox="1"/>
          <p:nvPr/>
        </p:nvSpPr>
        <p:spPr>
          <a:xfrm>
            <a:off x="7441174" y="3238599"/>
            <a:ext cx="631069" cy="523220"/>
          </a:xfrm>
          <a:prstGeom prst="rect">
            <a:avLst/>
          </a:prstGeom>
          <a:noFill/>
        </p:spPr>
        <p:txBody>
          <a:bodyPr wrap="square" rtlCol="0">
            <a:spAutoFit/>
          </a:bodyPr>
          <a:lstStyle/>
          <a:p>
            <a:r>
              <a:rPr lang="en-US" altLang="zh-TW" sz="2800" dirty="0"/>
              <a:t>y</a:t>
            </a:r>
            <a:r>
              <a:rPr lang="en-US" altLang="zh-TW" sz="2800" baseline="-25000" dirty="0" smtClean="0"/>
              <a:t>2</a:t>
            </a:r>
            <a:endParaRPr lang="zh-TW" altLang="en-US" sz="2800" baseline="-25000" dirty="0"/>
          </a:p>
        </p:txBody>
      </p:sp>
      <p:sp>
        <p:nvSpPr>
          <p:cNvPr id="67" name="文字方塊 66"/>
          <p:cNvSpPr txBox="1"/>
          <p:nvPr/>
        </p:nvSpPr>
        <p:spPr>
          <a:xfrm>
            <a:off x="7441174" y="4504831"/>
            <a:ext cx="631069" cy="523220"/>
          </a:xfrm>
          <a:prstGeom prst="rect">
            <a:avLst/>
          </a:prstGeom>
          <a:noFill/>
        </p:spPr>
        <p:txBody>
          <a:bodyPr wrap="square" rtlCol="0">
            <a:spAutoFit/>
          </a:bodyPr>
          <a:lstStyle/>
          <a:p>
            <a:r>
              <a:rPr lang="en-US" altLang="zh-TW" sz="2800" dirty="0" err="1" smtClean="0"/>
              <a:t>y</a:t>
            </a:r>
            <a:r>
              <a:rPr lang="en-US" altLang="zh-TW" sz="2800" baseline="-25000" dirty="0" err="1"/>
              <a:t>M</a:t>
            </a:r>
            <a:endParaRPr lang="zh-TW" altLang="en-US" sz="2800" baseline="-25000" dirty="0"/>
          </a:p>
        </p:txBody>
      </p:sp>
      <p:sp>
        <p:nvSpPr>
          <p:cNvPr id="68" name="文字方塊 67"/>
          <p:cNvSpPr txBox="1"/>
          <p:nvPr/>
        </p:nvSpPr>
        <p:spPr>
          <a:xfrm>
            <a:off x="2109574" y="5557096"/>
            <a:ext cx="5239013" cy="523220"/>
          </a:xfrm>
          <a:prstGeom prst="rect">
            <a:avLst/>
          </a:prstGeom>
        </p:spPr>
        <p:style>
          <a:lnRef idx="0">
            <a:schemeClr val="accent5"/>
          </a:lnRef>
          <a:fillRef idx="3">
            <a:schemeClr val="accent5"/>
          </a:fillRef>
          <a:effectRef idx="3">
            <a:schemeClr val="accent5"/>
          </a:effectRef>
          <a:fontRef idx="minor">
            <a:schemeClr val="lt1"/>
          </a:fontRef>
        </p:style>
        <p:txBody>
          <a:bodyPr wrap="square" rtlCol="0">
            <a:spAutoFit/>
          </a:bodyPr>
          <a:lstStyle/>
          <a:p>
            <a:pPr algn="ctr"/>
            <a:r>
              <a:rPr lang="en-US" altLang="zh-TW" sz="2800" dirty="0" smtClean="0"/>
              <a:t>Deep means many layers</a:t>
            </a:r>
            <a:endParaRPr lang="zh-TW" altLang="en-US" sz="2800" dirty="0"/>
          </a:p>
        </p:txBody>
      </p:sp>
      <p:grpSp>
        <p:nvGrpSpPr>
          <p:cNvPr id="69" name="群組 68"/>
          <p:cNvGrpSpPr/>
          <p:nvPr/>
        </p:nvGrpSpPr>
        <p:grpSpPr>
          <a:xfrm>
            <a:off x="5338044" y="2801564"/>
            <a:ext cx="753037" cy="2013721"/>
            <a:chOff x="5357094" y="2515814"/>
            <a:chExt cx="753037" cy="2013721"/>
          </a:xfrm>
        </p:grpSpPr>
        <p:cxnSp>
          <p:nvCxnSpPr>
            <p:cNvPr id="70" name="直線單箭頭接點 69"/>
            <p:cNvCxnSpPr/>
            <p:nvPr/>
          </p:nvCxnSpPr>
          <p:spPr>
            <a:xfrm>
              <a:off x="5366385" y="2515814"/>
              <a:ext cx="741404" cy="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1" name="直線單箭頭接點 70"/>
            <p:cNvCxnSpPr/>
            <p:nvPr/>
          </p:nvCxnSpPr>
          <p:spPr>
            <a:xfrm>
              <a:off x="5366385" y="3307566"/>
              <a:ext cx="741404" cy="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2" name="直線單箭頭接點 71"/>
            <p:cNvCxnSpPr/>
            <p:nvPr/>
          </p:nvCxnSpPr>
          <p:spPr>
            <a:xfrm>
              <a:off x="5357094" y="4529535"/>
              <a:ext cx="741404" cy="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3" name="直線單箭頭接點 72"/>
            <p:cNvCxnSpPr/>
            <p:nvPr/>
          </p:nvCxnSpPr>
          <p:spPr>
            <a:xfrm flipV="1">
              <a:off x="5368727" y="2515814"/>
              <a:ext cx="739062" cy="77857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4" name="直線單箭頭接點 73"/>
            <p:cNvCxnSpPr/>
            <p:nvPr/>
          </p:nvCxnSpPr>
          <p:spPr>
            <a:xfrm>
              <a:off x="5366385" y="2515814"/>
              <a:ext cx="743746" cy="77857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5" name="直線單箭頭接點 74"/>
            <p:cNvCxnSpPr/>
            <p:nvPr/>
          </p:nvCxnSpPr>
          <p:spPr>
            <a:xfrm>
              <a:off x="5366385" y="2515814"/>
              <a:ext cx="732113" cy="2006582"/>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6" name="直線單箭頭接點 75"/>
            <p:cNvCxnSpPr/>
            <p:nvPr/>
          </p:nvCxnSpPr>
          <p:spPr>
            <a:xfrm>
              <a:off x="5368727" y="3294384"/>
              <a:ext cx="729771" cy="1228012"/>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7" name="直線單箭頭接點 76"/>
            <p:cNvCxnSpPr/>
            <p:nvPr/>
          </p:nvCxnSpPr>
          <p:spPr>
            <a:xfrm flipV="1">
              <a:off x="5357094" y="2515814"/>
              <a:ext cx="750695" cy="2006582"/>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8" name="直線單箭頭接點 77"/>
            <p:cNvCxnSpPr/>
            <p:nvPr/>
          </p:nvCxnSpPr>
          <p:spPr>
            <a:xfrm flipV="1">
              <a:off x="5357094" y="3294384"/>
              <a:ext cx="753037" cy="1228012"/>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0889637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8"/>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3"/>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4"/>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69"/>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9"/>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4"/>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5"/>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16"/>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17"/>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5"/>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26"/>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27"/>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55"/>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56"/>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57"/>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58"/>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59"/>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60"/>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61"/>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62"/>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63"/>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10"/>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64"/>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65"/>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66"/>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67"/>
                                        </p:tgtEl>
                                        <p:attrNameLst>
                                          <p:attrName>style.visibility</p:attrName>
                                        </p:attrNameLst>
                                      </p:cBhvr>
                                      <p:to>
                                        <p:strVal val="visible"/>
                                      </p:to>
                                    </p:set>
                                  </p:childTnLst>
                                </p:cTn>
                              </p:par>
                              <p:par>
                                <p:cTn id="73" presetID="1" presetClass="entr" presetSubtype="0" fill="hold" nodeType="withEffect">
                                  <p:stCondLst>
                                    <p:cond delay="0"/>
                                  </p:stCondLst>
                                  <p:childTnLst>
                                    <p:set>
                                      <p:cBhvr>
                                        <p:cTn id="74" dur="1" fill="hold">
                                          <p:stCondLst>
                                            <p:cond delay="0"/>
                                          </p:stCondLst>
                                        </p:cTn>
                                        <p:tgtEl>
                                          <p:spTgt spid="13"/>
                                        </p:tgtEl>
                                        <p:attrNameLst>
                                          <p:attrName>style.visibility</p:attrName>
                                        </p:attrNameLst>
                                      </p:cBhvr>
                                      <p:to>
                                        <p:strVal val="visible"/>
                                      </p:to>
                                    </p:set>
                                  </p:childTnLst>
                                </p:cTn>
                              </p:par>
                              <p:par>
                                <p:cTn id="75" presetID="1" presetClass="entr" presetSubtype="0" fill="hold" nodeType="withEffect">
                                  <p:stCondLst>
                                    <p:cond delay="0"/>
                                  </p:stCondLst>
                                  <p:childTnLst>
                                    <p:set>
                                      <p:cBhvr>
                                        <p:cTn id="76" dur="1" fill="hold">
                                          <p:stCondLst>
                                            <p:cond delay="0"/>
                                          </p:stCondLst>
                                        </p:cTn>
                                        <p:tgtEl>
                                          <p:spTgt spid="11"/>
                                        </p:tgtEl>
                                        <p:attrNameLst>
                                          <p:attrName>style.visibility</p:attrName>
                                        </p:attrNameLst>
                                      </p:cBhvr>
                                      <p:to>
                                        <p:strVal val="visible"/>
                                      </p:to>
                                    </p:set>
                                  </p:childTnLst>
                                </p:cTn>
                              </p:par>
                              <p:par>
                                <p:cTn id="77" presetID="1" presetClass="entr" presetSubtype="0" fill="hold" nodeType="withEffect">
                                  <p:stCondLst>
                                    <p:cond delay="0"/>
                                  </p:stCondLst>
                                  <p:childTnLst>
                                    <p:set>
                                      <p:cBhvr>
                                        <p:cTn id="78" dur="1" fill="hold">
                                          <p:stCondLst>
                                            <p:cond delay="0"/>
                                          </p:stCondLst>
                                        </p:cTn>
                                        <p:tgtEl>
                                          <p:spTgt spid="12"/>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6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p:bldP spid="10" grpId="0"/>
      <p:bldP spid="14" grpId="0" animBg="1"/>
      <p:bldP spid="15" grpId="0" animBg="1"/>
      <p:bldP spid="25" grpId="0" animBg="1"/>
      <p:bldP spid="27" grpId="0"/>
      <p:bldP spid="42" grpId="0"/>
      <p:bldP spid="43" grpId="0"/>
      <p:bldP spid="44" grpId="0"/>
      <p:bldP spid="64" grpId="0"/>
      <p:bldP spid="65" grpId="0"/>
      <p:bldP spid="66" grpId="0"/>
      <p:bldP spid="67" grpId="0"/>
      <p:bldP spid="68"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1721970"/>
            <a:ext cx="7772400" cy="2387600"/>
          </a:xfrm>
        </p:spPr>
        <p:txBody>
          <a:bodyPr>
            <a:normAutofit/>
          </a:bodyPr>
          <a:lstStyle/>
          <a:p>
            <a:r>
              <a:rPr lang="en-US" altLang="zh-TW" dirty="0" smtClean="0">
                <a:solidFill>
                  <a:srgbClr val="0000FF"/>
                </a:solidFill>
              </a:rPr>
              <a:t>Thank you </a:t>
            </a:r>
            <a:br>
              <a:rPr lang="en-US" altLang="zh-TW" dirty="0" smtClean="0">
                <a:solidFill>
                  <a:srgbClr val="0000FF"/>
                </a:solidFill>
              </a:rPr>
            </a:br>
            <a:r>
              <a:rPr lang="en-US" altLang="zh-TW" dirty="0" smtClean="0">
                <a:solidFill>
                  <a:srgbClr val="0000FF"/>
                </a:solidFill>
              </a:rPr>
              <a:t>for your listening!</a:t>
            </a:r>
            <a:endParaRPr lang="zh-TW" altLang="en-US" dirty="0">
              <a:solidFill>
                <a:srgbClr val="0000FF"/>
              </a:solidFill>
            </a:endParaRPr>
          </a:p>
        </p:txBody>
      </p:sp>
    </p:spTree>
    <p:extLst>
      <p:ext uri="{BB962C8B-B14F-4D97-AF65-F5344CB8AC3E}">
        <p14:creationId xmlns:p14="http://schemas.microsoft.com/office/powerpoint/2010/main" val="3856550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1721970"/>
            <a:ext cx="7772400" cy="2387600"/>
          </a:xfrm>
        </p:spPr>
        <p:txBody>
          <a:bodyPr>
            <a:normAutofit/>
          </a:bodyPr>
          <a:lstStyle/>
          <a:p>
            <a:r>
              <a:rPr lang="en-US" altLang="zh-TW" dirty="0" smtClean="0"/>
              <a:t>Appendix</a:t>
            </a:r>
            <a:endParaRPr lang="zh-TW" altLang="en-US" dirty="0"/>
          </a:p>
        </p:txBody>
      </p:sp>
    </p:spTree>
    <p:extLst>
      <p:ext uri="{BB962C8B-B14F-4D97-AF65-F5344CB8AC3E}">
        <p14:creationId xmlns:p14="http://schemas.microsoft.com/office/powerpoint/2010/main" val="34118745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Learning to say yes/no</a:t>
            </a:r>
            <a:endParaRPr lang="zh-TW" altLang="en-US" dirty="0"/>
          </a:p>
        </p:txBody>
      </p:sp>
      <p:sp>
        <p:nvSpPr>
          <p:cNvPr id="3" name="內容版面配置區 2"/>
          <p:cNvSpPr>
            <a:spLocks noGrp="1"/>
          </p:cNvSpPr>
          <p:nvPr>
            <p:ph idx="1"/>
          </p:nvPr>
        </p:nvSpPr>
        <p:spPr>
          <a:xfrm>
            <a:off x="647700" y="1997981"/>
            <a:ext cx="7886700" cy="5032375"/>
          </a:xfrm>
        </p:spPr>
        <p:txBody>
          <a:bodyPr>
            <a:normAutofit/>
          </a:bodyPr>
          <a:lstStyle/>
          <a:p>
            <a:r>
              <a:rPr lang="en-US" altLang="zh-TW" sz="2400" b="1" dirty="0" smtClean="0"/>
              <a:t>Spam filtering</a:t>
            </a:r>
          </a:p>
          <a:p>
            <a:pPr lvl="1"/>
            <a:r>
              <a:rPr lang="en-US" altLang="zh-TW" dirty="0" smtClean="0"/>
              <a:t>Is an e-mail spam or not?</a:t>
            </a:r>
          </a:p>
          <a:p>
            <a:r>
              <a:rPr lang="en-US" altLang="zh-TW" sz="2400" b="1" dirty="0" smtClean="0"/>
              <a:t>Recommendation systems</a:t>
            </a:r>
          </a:p>
          <a:p>
            <a:pPr lvl="1"/>
            <a:r>
              <a:rPr lang="en-US" altLang="zh-TW" dirty="0"/>
              <a:t>recommend the product to the </a:t>
            </a:r>
            <a:r>
              <a:rPr lang="en-US" altLang="zh-TW" dirty="0" smtClean="0"/>
              <a:t>customer or not?</a:t>
            </a:r>
          </a:p>
          <a:p>
            <a:r>
              <a:rPr lang="en-US" altLang="zh-TW" sz="2400" b="1" dirty="0" smtClean="0"/>
              <a:t>Malware detection </a:t>
            </a:r>
          </a:p>
          <a:p>
            <a:pPr lvl="1"/>
            <a:r>
              <a:rPr lang="en-US" altLang="zh-TW" dirty="0" smtClean="0"/>
              <a:t>Is the </a:t>
            </a:r>
            <a:r>
              <a:rPr lang="en-US" altLang="zh-TW" dirty="0"/>
              <a:t>software </a:t>
            </a:r>
            <a:r>
              <a:rPr lang="en-US" altLang="zh-TW" dirty="0" smtClean="0"/>
              <a:t>malicious or not?</a:t>
            </a:r>
          </a:p>
          <a:p>
            <a:r>
              <a:rPr lang="en-US" altLang="zh-TW" sz="2400" b="1" dirty="0"/>
              <a:t>Stock prediction</a:t>
            </a:r>
          </a:p>
          <a:p>
            <a:pPr lvl="1"/>
            <a:r>
              <a:rPr lang="en-US" altLang="zh-TW" dirty="0" smtClean="0"/>
              <a:t>Will </a:t>
            </a:r>
            <a:r>
              <a:rPr lang="en-US" altLang="zh-TW" dirty="0"/>
              <a:t>the future value of a stock increase or </a:t>
            </a:r>
            <a:r>
              <a:rPr lang="en-US" altLang="zh-TW" dirty="0" smtClean="0"/>
              <a:t>not with </a:t>
            </a:r>
            <a:r>
              <a:rPr lang="en-US" altLang="zh-TW" dirty="0"/>
              <a:t>respect to its current value</a:t>
            </a:r>
            <a:r>
              <a:rPr lang="en-US" altLang="zh-TW" dirty="0" smtClean="0"/>
              <a:t>?</a:t>
            </a:r>
          </a:p>
          <a:p>
            <a:endParaRPr lang="zh-TW" altLang="en-US" sz="2400" dirty="0"/>
          </a:p>
        </p:txBody>
      </p:sp>
      <p:sp>
        <p:nvSpPr>
          <p:cNvPr id="7" name="文字方塊 6"/>
          <p:cNvSpPr txBox="1"/>
          <p:nvPr/>
        </p:nvSpPr>
        <p:spPr>
          <a:xfrm>
            <a:off x="2968312" y="5886673"/>
            <a:ext cx="3245476" cy="523220"/>
          </a:xfrm>
          <a:prstGeom prst="rect">
            <a:avLst/>
          </a:prstGeom>
          <a:noFill/>
        </p:spPr>
        <p:txBody>
          <a:bodyPr wrap="square" rtlCol="0">
            <a:spAutoFit/>
          </a:bodyPr>
          <a:lstStyle/>
          <a:p>
            <a:r>
              <a:rPr lang="en-US" altLang="zh-TW" sz="2800" b="1" dirty="0" smtClean="0">
                <a:solidFill>
                  <a:srgbClr val="0000FF"/>
                </a:solidFill>
              </a:rPr>
              <a:t>Binary Classification</a:t>
            </a:r>
            <a:endParaRPr lang="zh-TW" altLang="en-US" sz="2800" b="1" dirty="0">
              <a:solidFill>
                <a:srgbClr val="0000FF"/>
              </a:solidFill>
            </a:endParaRPr>
          </a:p>
        </p:txBody>
      </p:sp>
    </p:spTree>
    <p:extLst>
      <p:ext uri="{BB962C8B-B14F-4D97-AF65-F5344CB8AC3E}">
        <p14:creationId xmlns:p14="http://schemas.microsoft.com/office/powerpoint/2010/main" val="32542851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7"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More reference</a:t>
            </a:r>
            <a:endParaRPr lang="zh-TW" altLang="en-US" dirty="0"/>
          </a:p>
        </p:txBody>
      </p:sp>
      <p:sp>
        <p:nvSpPr>
          <p:cNvPr id="3" name="內容版面配置區 2"/>
          <p:cNvSpPr>
            <a:spLocks noGrp="1"/>
          </p:cNvSpPr>
          <p:nvPr>
            <p:ph idx="1"/>
          </p:nvPr>
        </p:nvSpPr>
        <p:spPr/>
        <p:txBody>
          <a:bodyPr>
            <a:normAutofit fontScale="92500" lnSpcReduction="10000"/>
          </a:bodyPr>
          <a:lstStyle/>
          <a:p>
            <a:r>
              <a:rPr lang="en-US" altLang="zh-TW" dirty="0"/>
              <a:t>http://</a:t>
            </a:r>
            <a:r>
              <a:rPr lang="en-US" altLang="zh-TW" dirty="0" smtClean="0"/>
              <a:t>www.ccs.neu.edu/home/vip/teach/MLcourse/2_GD_REG_pton_NN/lecture_notes/logistic_regression_loss_function/logistic_regression_loss.pdf</a:t>
            </a:r>
          </a:p>
          <a:p>
            <a:r>
              <a:rPr lang="en-US" altLang="zh-TW" dirty="0"/>
              <a:t>http://</a:t>
            </a:r>
            <a:r>
              <a:rPr lang="en-US" altLang="zh-TW" dirty="0" smtClean="0"/>
              <a:t>mathgotchas.blogspot.tw/2011/10/why-is-error-function-minimized-in.html</a:t>
            </a:r>
          </a:p>
          <a:p>
            <a:r>
              <a:rPr lang="en-US" altLang="zh-TW" dirty="0"/>
              <a:t>https://cs.nyu.edu/~</a:t>
            </a:r>
            <a:r>
              <a:rPr lang="en-US" altLang="zh-TW" dirty="0" smtClean="0"/>
              <a:t>yann/talks/lecun-20071207-nonconvex.pdf</a:t>
            </a:r>
          </a:p>
          <a:p>
            <a:r>
              <a:rPr lang="en-US" altLang="zh-TW" dirty="0" smtClean="0"/>
              <a:t>http</a:t>
            </a:r>
            <a:r>
              <a:rPr lang="en-US" altLang="zh-TW" dirty="0"/>
              <a:t>://www.cs.columbia.edu/~</a:t>
            </a:r>
            <a:r>
              <a:rPr lang="en-US" altLang="zh-TW" dirty="0" smtClean="0"/>
              <a:t>blei/fogm/lectures/glms.pdf</a:t>
            </a:r>
          </a:p>
          <a:p>
            <a:r>
              <a:rPr lang="en-US" altLang="zh-TW" dirty="0"/>
              <a:t>http://</a:t>
            </a:r>
            <a:r>
              <a:rPr lang="en-US" altLang="zh-TW" dirty="0" smtClean="0"/>
              <a:t>grzegorz.chrupala.me/papers/ml4nlp/linear-classifiers.pdf</a:t>
            </a:r>
            <a:endParaRPr lang="en-US" altLang="zh-TW" dirty="0"/>
          </a:p>
          <a:p>
            <a:endParaRPr lang="zh-TW" altLang="en-US" dirty="0"/>
          </a:p>
        </p:txBody>
      </p:sp>
    </p:spTree>
    <p:extLst>
      <p:ext uri="{BB962C8B-B14F-4D97-AF65-F5344CB8AC3E}">
        <p14:creationId xmlns:p14="http://schemas.microsoft.com/office/powerpoint/2010/main" val="39120296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t>Example Application:</a:t>
            </a:r>
            <a:br>
              <a:rPr lang="en-US" altLang="zh-TW" dirty="0"/>
            </a:br>
            <a:r>
              <a:rPr lang="en-US" altLang="zh-TW" dirty="0"/>
              <a:t>Spam </a:t>
            </a:r>
            <a:r>
              <a:rPr lang="en-US" altLang="zh-TW" dirty="0" smtClean="0"/>
              <a:t>filtering</a:t>
            </a:r>
            <a:endParaRPr lang="zh-TW" altLang="en-US" dirty="0"/>
          </a:p>
        </p:txBody>
      </p:sp>
      <p:grpSp>
        <p:nvGrpSpPr>
          <p:cNvPr id="7" name="群組 6"/>
          <p:cNvGrpSpPr/>
          <p:nvPr/>
        </p:nvGrpSpPr>
        <p:grpSpPr>
          <a:xfrm>
            <a:off x="698598" y="3215015"/>
            <a:ext cx="7816752" cy="3530146"/>
            <a:chOff x="628650" y="2236221"/>
            <a:chExt cx="7816752" cy="3530146"/>
          </a:xfrm>
        </p:grpSpPr>
        <p:pic>
          <p:nvPicPr>
            <p:cNvPr id="4" name="Picture 2" descr="http://cdn.toptenreviews.com/rev/site/cms/category_headers/139-h_main-w.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8650" y="2236221"/>
              <a:ext cx="7816752" cy="3530146"/>
            </a:xfrm>
            <a:prstGeom prst="rect">
              <a:avLst/>
            </a:prstGeom>
            <a:noFill/>
            <a:extLst>
              <a:ext uri="{909E8E84-426E-40DD-AFC4-6F175D3DCCD1}">
                <a14:hiddenFill xmlns:a14="http://schemas.microsoft.com/office/drawing/2010/main">
                  <a:solidFill>
                    <a:srgbClr val="FFFFFF"/>
                  </a:solidFill>
                </a14:hiddenFill>
              </a:ext>
            </a:extLst>
          </p:spPr>
        </p:pic>
        <p:sp>
          <p:nvSpPr>
            <p:cNvPr id="5" name="矩形 4"/>
            <p:cNvSpPr/>
            <p:nvPr/>
          </p:nvSpPr>
          <p:spPr>
            <a:xfrm>
              <a:off x="1962241" y="5238056"/>
              <a:ext cx="2177199" cy="215444"/>
            </a:xfrm>
            <a:prstGeom prst="rect">
              <a:avLst/>
            </a:prstGeom>
          </p:spPr>
          <p:txBody>
            <a:bodyPr wrap="none">
              <a:spAutoFit/>
            </a:bodyPr>
            <a:lstStyle/>
            <a:p>
              <a:r>
                <a:rPr lang="en-US" altLang="zh-TW" sz="800" dirty="0" smtClean="0"/>
                <a:t>(</a:t>
              </a:r>
              <a:r>
                <a:rPr lang="zh-TW" altLang="en-US" sz="800" dirty="0" smtClean="0"/>
                <a:t>http</a:t>
              </a:r>
              <a:r>
                <a:rPr lang="zh-TW" altLang="en-US" sz="800" dirty="0"/>
                <a:t>://spam-filter-review.toptenreviews.com</a:t>
              </a:r>
              <a:r>
                <a:rPr lang="zh-TW" altLang="en-US" sz="800" dirty="0" smtClean="0"/>
                <a:t>/</a:t>
              </a:r>
              <a:r>
                <a:rPr lang="en-US" altLang="zh-TW" sz="800" dirty="0" smtClean="0"/>
                <a:t>)</a:t>
              </a:r>
              <a:endParaRPr lang="zh-TW" altLang="en-US" sz="800" dirty="0"/>
            </a:p>
          </p:txBody>
        </p:sp>
      </p:grpSp>
      <p:sp>
        <p:nvSpPr>
          <p:cNvPr id="8" name="文字方塊 7"/>
          <p:cNvSpPr txBox="1"/>
          <p:nvPr/>
        </p:nvSpPr>
        <p:spPr>
          <a:xfrm>
            <a:off x="2709016" y="2483555"/>
            <a:ext cx="1378040" cy="461665"/>
          </a:xfrm>
          <a:prstGeom prst="rect">
            <a:avLst/>
          </a:prstGeom>
          <a:noFill/>
        </p:spPr>
        <p:txBody>
          <a:bodyPr wrap="square" rtlCol="0">
            <a:spAutoFit/>
          </a:bodyPr>
          <a:lstStyle/>
          <a:p>
            <a:pPr algn="ctr"/>
            <a:r>
              <a:rPr lang="en-US" altLang="zh-TW" sz="2400" dirty="0" smtClean="0">
                <a:solidFill>
                  <a:srgbClr val="0000FF"/>
                </a:solidFill>
              </a:rPr>
              <a:t>E-mail</a:t>
            </a:r>
            <a:endParaRPr lang="zh-TW" altLang="en-US" sz="2400" dirty="0">
              <a:solidFill>
                <a:srgbClr val="0000FF"/>
              </a:solidFill>
            </a:endParaRPr>
          </a:p>
        </p:txBody>
      </p:sp>
      <p:sp>
        <p:nvSpPr>
          <p:cNvPr id="9" name="文字方塊 8"/>
          <p:cNvSpPr txBox="1"/>
          <p:nvPr/>
        </p:nvSpPr>
        <p:spPr>
          <a:xfrm>
            <a:off x="4838707" y="2505951"/>
            <a:ext cx="925324" cy="461665"/>
          </a:xfrm>
          <a:prstGeom prst="rect">
            <a:avLst/>
          </a:prstGeom>
          <a:noFill/>
        </p:spPr>
        <p:txBody>
          <a:bodyPr wrap="square" rtlCol="0">
            <a:spAutoFit/>
          </a:bodyPr>
          <a:lstStyle/>
          <a:p>
            <a:pPr algn="ctr"/>
            <a:r>
              <a:rPr lang="en-US" altLang="zh-TW" sz="2400" dirty="0" smtClean="0">
                <a:solidFill>
                  <a:srgbClr val="FF0000"/>
                </a:solidFill>
              </a:rPr>
              <a:t>Spam</a:t>
            </a:r>
            <a:endParaRPr lang="zh-TW" altLang="en-US" sz="2400" dirty="0">
              <a:solidFill>
                <a:srgbClr val="FF0000"/>
              </a:solidFill>
            </a:endParaRPr>
          </a:p>
        </p:txBody>
      </p:sp>
      <p:sp>
        <p:nvSpPr>
          <p:cNvPr id="10" name="文字方塊 9"/>
          <p:cNvSpPr txBox="1"/>
          <p:nvPr/>
        </p:nvSpPr>
        <p:spPr>
          <a:xfrm>
            <a:off x="5764031" y="2490840"/>
            <a:ext cx="1378040" cy="830997"/>
          </a:xfrm>
          <a:prstGeom prst="rect">
            <a:avLst/>
          </a:prstGeom>
          <a:noFill/>
        </p:spPr>
        <p:txBody>
          <a:bodyPr wrap="square" rtlCol="0">
            <a:spAutoFit/>
          </a:bodyPr>
          <a:lstStyle/>
          <a:p>
            <a:pPr algn="ctr"/>
            <a:r>
              <a:rPr lang="en-US" altLang="zh-TW" sz="2400" dirty="0" smtClean="0">
                <a:solidFill>
                  <a:srgbClr val="0000FF"/>
                </a:solidFill>
              </a:rPr>
              <a:t>Not spam</a:t>
            </a:r>
            <a:endParaRPr lang="zh-TW" altLang="en-US" sz="2400" dirty="0">
              <a:solidFill>
                <a:srgbClr val="0000FF"/>
              </a:solidFill>
            </a:endParaRPr>
          </a:p>
        </p:txBody>
      </p:sp>
      <p:cxnSp>
        <p:nvCxnSpPr>
          <p:cNvPr id="12" name="直線單箭頭接點 11"/>
          <p:cNvCxnSpPr/>
          <p:nvPr/>
        </p:nvCxnSpPr>
        <p:spPr>
          <a:xfrm flipH="1">
            <a:off x="3398036" y="2269899"/>
            <a:ext cx="56875" cy="297832"/>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 name="直線單箭頭接點 12"/>
          <p:cNvCxnSpPr/>
          <p:nvPr/>
        </p:nvCxnSpPr>
        <p:spPr>
          <a:xfrm flipH="1">
            <a:off x="5301369" y="2257871"/>
            <a:ext cx="217471" cy="386261"/>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 name="直線單箭頭接點 13"/>
          <p:cNvCxnSpPr/>
          <p:nvPr/>
        </p:nvCxnSpPr>
        <p:spPr>
          <a:xfrm>
            <a:off x="6252264" y="2257871"/>
            <a:ext cx="269142" cy="340311"/>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21" name="Object 12"/>
          <p:cNvGraphicFramePr>
            <a:graphicFrameLocks noChangeAspect="1"/>
          </p:cNvGraphicFramePr>
          <p:nvPr>
            <p:extLst/>
          </p:nvPr>
        </p:nvGraphicFramePr>
        <p:xfrm>
          <a:off x="7439406" y="5149447"/>
          <a:ext cx="444500" cy="631825"/>
        </p:xfrm>
        <a:graphic>
          <a:graphicData uri="http://schemas.openxmlformats.org/presentationml/2006/ole">
            <mc:AlternateContent xmlns:mc="http://schemas.openxmlformats.org/markup-compatibility/2006">
              <mc:Choice xmlns:v="urn:schemas-microsoft-com:vml" Requires="v">
                <p:oleObj spid="_x0000_s169392" name="方程式" r:id="rId4" imgW="152280" imgH="215640" progId="Equation.3">
                  <p:embed/>
                </p:oleObj>
              </mc:Choice>
              <mc:Fallback>
                <p:oleObj name="方程式" r:id="rId4" imgW="152280" imgH="215640" progId="Equation.3">
                  <p:embed/>
                  <p:pic>
                    <p:nvPicPr>
                      <p:cNvPr id="0" name=""/>
                      <p:cNvPicPr>
                        <a:picLocks noChangeAspect="1" noChangeArrowheads="1"/>
                      </p:cNvPicPr>
                      <p:nvPr/>
                    </p:nvPicPr>
                    <p:blipFill>
                      <a:blip r:embed="rId5"/>
                      <a:srcRect/>
                      <a:stretch>
                        <a:fillRect/>
                      </a:stretch>
                    </p:blipFill>
                    <p:spPr bwMode="auto">
                      <a:xfrm>
                        <a:off x="7439406" y="5149447"/>
                        <a:ext cx="444500" cy="631825"/>
                      </a:xfrm>
                      <a:prstGeom prst="rect">
                        <a:avLst/>
                      </a:prstGeom>
                      <a:noFill/>
                      <a:extLst/>
                    </p:spPr>
                  </p:pic>
                </p:oleObj>
              </mc:Fallback>
            </mc:AlternateContent>
          </a:graphicData>
        </a:graphic>
      </p:graphicFrame>
      <p:graphicFrame>
        <p:nvGraphicFramePr>
          <p:cNvPr id="22" name="Object 12"/>
          <p:cNvGraphicFramePr>
            <a:graphicFrameLocks noChangeAspect="1"/>
          </p:cNvGraphicFramePr>
          <p:nvPr>
            <p:extLst/>
          </p:nvPr>
        </p:nvGraphicFramePr>
        <p:xfrm>
          <a:off x="5868736" y="3325411"/>
          <a:ext cx="481012" cy="631825"/>
        </p:xfrm>
        <a:graphic>
          <a:graphicData uri="http://schemas.openxmlformats.org/presentationml/2006/ole">
            <mc:AlternateContent xmlns:mc="http://schemas.openxmlformats.org/markup-compatibility/2006">
              <mc:Choice xmlns:v="urn:schemas-microsoft-com:vml" Requires="v">
                <p:oleObj spid="_x0000_s169393" name="方程式" r:id="rId6" imgW="164880" imgH="215640" progId="Equation.3">
                  <p:embed/>
                </p:oleObj>
              </mc:Choice>
              <mc:Fallback>
                <p:oleObj name="方程式" r:id="rId6" imgW="164880" imgH="215640" progId="Equation.3">
                  <p:embed/>
                  <p:pic>
                    <p:nvPicPr>
                      <p:cNvPr id="0" name=""/>
                      <p:cNvPicPr>
                        <a:picLocks noChangeAspect="1" noChangeArrowheads="1"/>
                      </p:cNvPicPr>
                      <p:nvPr/>
                    </p:nvPicPr>
                    <p:blipFill>
                      <a:blip r:embed="rId7"/>
                      <a:srcRect/>
                      <a:stretch>
                        <a:fillRect/>
                      </a:stretch>
                    </p:blipFill>
                    <p:spPr bwMode="auto">
                      <a:xfrm>
                        <a:off x="5868736" y="3325411"/>
                        <a:ext cx="481012" cy="631825"/>
                      </a:xfrm>
                      <a:prstGeom prst="rect">
                        <a:avLst/>
                      </a:prstGeom>
                      <a:noFill/>
                      <a:extLst/>
                    </p:spPr>
                  </p:pic>
                </p:oleObj>
              </mc:Fallback>
            </mc:AlternateContent>
          </a:graphicData>
        </a:graphic>
      </p:graphicFrame>
      <p:graphicFrame>
        <p:nvGraphicFramePr>
          <p:cNvPr id="23" name="Object 12"/>
          <p:cNvGraphicFramePr>
            <a:graphicFrameLocks noChangeAspect="1"/>
          </p:cNvGraphicFramePr>
          <p:nvPr>
            <p:extLst/>
          </p:nvPr>
        </p:nvGraphicFramePr>
        <p:xfrm>
          <a:off x="5422900" y="5584825"/>
          <a:ext cx="1963738" cy="631825"/>
        </p:xfrm>
        <a:graphic>
          <a:graphicData uri="http://schemas.openxmlformats.org/presentationml/2006/ole">
            <mc:AlternateContent xmlns:mc="http://schemas.openxmlformats.org/markup-compatibility/2006">
              <mc:Choice xmlns:v="urn:schemas-microsoft-com:vml" Requires="v">
                <p:oleObj spid="_x0000_s169394" name="方程式" r:id="rId8" imgW="672840" imgH="215640" progId="Equation.3">
                  <p:embed/>
                </p:oleObj>
              </mc:Choice>
              <mc:Fallback>
                <p:oleObj name="方程式" r:id="rId8" imgW="672840" imgH="215640" progId="Equation.3">
                  <p:embed/>
                  <p:pic>
                    <p:nvPicPr>
                      <p:cNvPr id="0" name=""/>
                      <p:cNvPicPr>
                        <a:picLocks noChangeAspect="1" noChangeArrowheads="1"/>
                      </p:cNvPicPr>
                      <p:nvPr/>
                    </p:nvPicPr>
                    <p:blipFill>
                      <a:blip r:embed="rId9"/>
                      <a:srcRect/>
                      <a:stretch>
                        <a:fillRect/>
                      </a:stretch>
                    </p:blipFill>
                    <p:spPr bwMode="auto">
                      <a:xfrm>
                        <a:off x="5422900" y="5584825"/>
                        <a:ext cx="1963738" cy="631825"/>
                      </a:xfrm>
                      <a:prstGeom prst="rect">
                        <a:avLst/>
                      </a:prstGeom>
                      <a:noFill/>
                      <a:extLst/>
                    </p:spPr>
                  </p:pic>
                </p:oleObj>
              </mc:Fallback>
            </mc:AlternateContent>
          </a:graphicData>
        </a:graphic>
      </p:graphicFrame>
      <p:graphicFrame>
        <p:nvGraphicFramePr>
          <p:cNvPr id="24" name="Object 12"/>
          <p:cNvGraphicFramePr>
            <a:graphicFrameLocks noChangeAspect="1"/>
          </p:cNvGraphicFramePr>
          <p:nvPr>
            <p:extLst/>
          </p:nvPr>
        </p:nvGraphicFramePr>
        <p:xfrm>
          <a:off x="6684985" y="3682036"/>
          <a:ext cx="2184400" cy="631825"/>
        </p:xfrm>
        <a:graphic>
          <a:graphicData uri="http://schemas.openxmlformats.org/presentationml/2006/ole">
            <mc:AlternateContent xmlns:mc="http://schemas.openxmlformats.org/markup-compatibility/2006">
              <mc:Choice xmlns:v="urn:schemas-microsoft-com:vml" Requires="v">
                <p:oleObj spid="_x0000_s169395" name="方程式" r:id="rId10" imgW="749160" imgH="215640" progId="Equation.3">
                  <p:embed/>
                </p:oleObj>
              </mc:Choice>
              <mc:Fallback>
                <p:oleObj name="方程式" r:id="rId10" imgW="749160" imgH="215640" progId="Equation.3">
                  <p:embed/>
                  <p:pic>
                    <p:nvPicPr>
                      <p:cNvPr id="0" name=""/>
                      <p:cNvPicPr>
                        <a:picLocks noChangeAspect="1" noChangeArrowheads="1"/>
                      </p:cNvPicPr>
                      <p:nvPr/>
                    </p:nvPicPr>
                    <p:blipFill>
                      <a:blip r:embed="rId11"/>
                      <a:srcRect/>
                      <a:stretch>
                        <a:fillRect/>
                      </a:stretch>
                    </p:blipFill>
                    <p:spPr bwMode="auto">
                      <a:xfrm>
                        <a:off x="6684985" y="3682036"/>
                        <a:ext cx="2184400" cy="631825"/>
                      </a:xfrm>
                      <a:prstGeom prst="rect">
                        <a:avLst/>
                      </a:prstGeom>
                      <a:noFill/>
                      <a:extLst/>
                    </p:spPr>
                  </p:pic>
                </p:oleObj>
              </mc:Fallback>
            </mc:AlternateContent>
          </a:graphicData>
        </a:graphic>
      </p:graphicFrame>
      <p:graphicFrame>
        <p:nvGraphicFramePr>
          <p:cNvPr id="17" name="Object 12"/>
          <p:cNvGraphicFramePr>
            <a:graphicFrameLocks noChangeAspect="1"/>
          </p:cNvGraphicFramePr>
          <p:nvPr>
            <p:extLst/>
          </p:nvPr>
        </p:nvGraphicFramePr>
        <p:xfrm>
          <a:off x="2646385" y="1789466"/>
          <a:ext cx="4038600" cy="595312"/>
        </p:xfrm>
        <a:graphic>
          <a:graphicData uri="http://schemas.openxmlformats.org/presentationml/2006/ole">
            <mc:AlternateContent xmlns:mc="http://schemas.openxmlformats.org/markup-compatibility/2006">
              <mc:Choice xmlns:v="urn:schemas-microsoft-com:vml" Requires="v">
                <p:oleObj spid="_x0000_s169396" name="方程式" r:id="rId12" imgW="1384200" imgH="203040" progId="Equation.3">
                  <p:embed/>
                </p:oleObj>
              </mc:Choice>
              <mc:Fallback>
                <p:oleObj name="方程式" r:id="rId12" imgW="1384200" imgH="203040" progId="Equation.3">
                  <p:embed/>
                  <p:pic>
                    <p:nvPicPr>
                      <p:cNvPr id="0" name=""/>
                      <p:cNvPicPr>
                        <a:picLocks noChangeAspect="1" noChangeArrowheads="1"/>
                      </p:cNvPicPr>
                      <p:nvPr/>
                    </p:nvPicPr>
                    <p:blipFill>
                      <a:blip r:embed="rId13"/>
                      <a:srcRect/>
                      <a:stretch>
                        <a:fillRect/>
                      </a:stretch>
                    </p:blipFill>
                    <p:spPr bwMode="auto">
                      <a:xfrm>
                        <a:off x="2646385" y="1789466"/>
                        <a:ext cx="4038600" cy="595312"/>
                      </a:xfrm>
                      <a:prstGeom prst="rect">
                        <a:avLst/>
                      </a:prstGeom>
                      <a:noFill/>
                      <a:extLst/>
                    </p:spPr>
                  </p:pic>
                </p:oleObj>
              </mc:Fallback>
            </mc:AlternateContent>
          </a:graphicData>
        </a:graphic>
      </p:graphicFrame>
    </p:spTree>
    <p:extLst>
      <p:ext uri="{BB962C8B-B14F-4D97-AF65-F5344CB8AC3E}">
        <p14:creationId xmlns:p14="http://schemas.microsoft.com/office/powerpoint/2010/main" val="37716663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3"/>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0"/>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1"/>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23"/>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22"/>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t>Example Application:</a:t>
            </a:r>
            <a:br>
              <a:rPr lang="en-US" altLang="zh-TW" dirty="0"/>
            </a:br>
            <a:r>
              <a:rPr lang="en-US" altLang="zh-TW" dirty="0"/>
              <a:t>Spam filtering</a:t>
            </a:r>
            <a:endParaRPr lang="zh-TW" altLang="en-US" dirty="0"/>
          </a:p>
        </p:txBody>
      </p:sp>
      <p:sp>
        <p:nvSpPr>
          <p:cNvPr id="3" name="內容版面配置區 2"/>
          <p:cNvSpPr>
            <a:spLocks noGrp="1"/>
          </p:cNvSpPr>
          <p:nvPr>
            <p:ph idx="1"/>
          </p:nvPr>
        </p:nvSpPr>
        <p:spPr/>
        <p:txBody>
          <a:bodyPr/>
          <a:lstStyle/>
          <a:p>
            <a:endParaRPr lang="en-US" altLang="zh-TW" dirty="0" smtClean="0"/>
          </a:p>
          <a:p>
            <a:endParaRPr lang="en-US" altLang="zh-TW" dirty="0" smtClean="0"/>
          </a:p>
          <a:p>
            <a:endParaRPr lang="en-US" altLang="zh-TW" dirty="0"/>
          </a:p>
        </p:txBody>
      </p:sp>
      <p:graphicFrame>
        <p:nvGraphicFramePr>
          <p:cNvPr id="5" name="Object 12"/>
          <p:cNvGraphicFramePr>
            <a:graphicFrameLocks noChangeAspect="1"/>
          </p:cNvGraphicFramePr>
          <p:nvPr>
            <p:extLst>
              <p:ext uri="{D42A27DB-BD31-4B8C-83A1-F6EECF244321}">
                <p14:modId xmlns:p14="http://schemas.microsoft.com/office/powerpoint/2010/main" val="290353946"/>
              </p:ext>
            </p:extLst>
          </p:nvPr>
        </p:nvGraphicFramePr>
        <p:xfrm>
          <a:off x="3461520" y="3447310"/>
          <a:ext cx="3925888" cy="1203325"/>
        </p:xfrm>
        <a:graphic>
          <a:graphicData uri="http://schemas.openxmlformats.org/presentationml/2006/ole">
            <mc:AlternateContent xmlns:mc="http://schemas.openxmlformats.org/markup-compatibility/2006">
              <mc:Choice xmlns:v="urn:schemas-microsoft-com:vml" Requires="v">
                <p:oleObj spid="_x0000_s170225" name="方程式" r:id="rId4" imgW="1498320" imgH="457200" progId="Equation.3">
                  <p:embed/>
                </p:oleObj>
              </mc:Choice>
              <mc:Fallback>
                <p:oleObj name="方程式" r:id="rId4" imgW="1498320" imgH="457200" progId="Equation.3">
                  <p:embed/>
                  <p:pic>
                    <p:nvPicPr>
                      <p:cNvPr id="0" name=""/>
                      <p:cNvPicPr>
                        <a:picLocks noChangeAspect="1" noChangeArrowheads="1"/>
                      </p:cNvPicPr>
                      <p:nvPr/>
                    </p:nvPicPr>
                    <p:blipFill>
                      <a:blip r:embed="rId5"/>
                      <a:srcRect/>
                      <a:stretch>
                        <a:fillRect/>
                      </a:stretch>
                    </p:blipFill>
                    <p:spPr bwMode="auto">
                      <a:xfrm>
                        <a:off x="3461520" y="3447310"/>
                        <a:ext cx="3925888" cy="1203325"/>
                      </a:xfrm>
                      <a:prstGeom prst="rect">
                        <a:avLst/>
                      </a:prstGeom>
                      <a:noFill/>
                      <a:extLst/>
                    </p:spPr>
                  </p:pic>
                </p:oleObj>
              </mc:Fallback>
            </mc:AlternateContent>
          </a:graphicData>
        </a:graphic>
      </p:graphicFrame>
      <p:sp>
        <p:nvSpPr>
          <p:cNvPr id="6" name="文字方塊 5"/>
          <p:cNvSpPr txBox="1"/>
          <p:nvPr/>
        </p:nvSpPr>
        <p:spPr>
          <a:xfrm>
            <a:off x="2613135" y="4983480"/>
            <a:ext cx="4321895" cy="523220"/>
          </a:xfrm>
          <a:prstGeom prst="rect">
            <a:avLst/>
          </a:prstGeom>
          <a:noFill/>
        </p:spPr>
        <p:txBody>
          <a:bodyPr wrap="square" rtlCol="0">
            <a:spAutoFit/>
          </a:bodyPr>
          <a:lstStyle/>
          <a:p>
            <a:r>
              <a:rPr lang="en-US" altLang="zh-TW" sz="2800" dirty="0" smtClean="0"/>
              <a:t>How to estimate P(</a:t>
            </a:r>
            <a:r>
              <a:rPr lang="en-US" altLang="zh-TW" sz="2800" dirty="0" err="1" smtClean="0"/>
              <a:t>yes|x</a:t>
            </a:r>
            <a:r>
              <a:rPr lang="en-US" altLang="zh-TW" sz="2800" dirty="0" smtClean="0"/>
              <a:t>)?</a:t>
            </a:r>
            <a:endParaRPr lang="zh-TW" altLang="en-US" sz="2800" dirty="0"/>
          </a:p>
        </p:txBody>
      </p:sp>
      <p:graphicFrame>
        <p:nvGraphicFramePr>
          <p:cNvPr id="8" name="Object 12"/>
          <p:cNvGraphicFramePr>
            <a:graphicFrameLocks noChangeAspect="1"/>
          </p:cNvGraphicFramePr>
          <p:nvPr>
            <p:extLst/>
          </p:nvPr>
        </p:nvGraphicFramePr>
        <p:xfrm>
          <a:off x="2646385" y="1789466"/>
          <a:ext cx="4038600" cy="595312"/>
        </p:xfrm>
        <a:graphic>
          <a:graphicData uri="http://schemas.openxmlformats.org/presentationml/2006/ole">
            <mc:AlternateContent xmlns:mc="http://schemas.openxmlformats.org/markup-compatibility/2006">
              <mc:Choice xmlns:v="urn:schemas-microsoft-com:vml" Requires="v">
                <p:oleObj spid="_x0000_s170226" name="方程式" r:id="rId6" imgW="1384200" imgH="203040" progId="Equation.3">
                  <p:embed/>
                </p:oleObj>
              </mc:Choice>
              <mc:Fallback>
                <p:oleObj name="方程式" r:id="rId6" imgW="1384200" imgH="203040" progId="Equation.3">
                  <p:embed/>
                  <p:pic>
                    <p:nvPicPr>
                      <p:cNvPr id="0" name=""/>
                      <p:cNvPicPr>
                        <a:picLocks noChangeAspect="1" noChangeArrowheads="1"/>
                      </p:cNvPicPr>
                      <p:nvPr/>
                    </p:nvPicPr>
                    <p:blipFill>
                      <a:blip r:embed="rId7"/>
                      <a:srcRect/>
                      <a:stretch>
                        <a:fillRect/>
                      </a:stretch>
                    </p:blipFill>
                    <p:spPr bwMode="auto">
                      <a:xfrm>
                        <a:off x="2646385" y="1789466"/>
                        <a:ext cx="4038600" cy="595312"/>
                      </a:xfrm>
                      <a:prstGeom prst="rect">
                        <a:avLst/>
                      </a:prstGeom>
                      <a:noFill/>
                      <a:extLst/>
                    </p:spPr>
                  </p:pic>
                </p:oleObj>
              </mc:Fallback>
            </mc:AlternateContent>
          </a:graphicData>
        </a:graphic>
      </p:graphicFrame>
      <p:sp>
        <p:nvSpPr>
          <p:cNvPr id="9" name="矩形 8"/>
          <p:cNvSpPr/>
          <p:nvPr/>
        </p:nvSpPr>
        <p:spPr>
          <a:xfrm>
            <a:off x="1656800" y="2628084"/>
            <a:ext cx="5730608" cy="523220"/>
          </a:xfrm>
          <a:prstGeom prst="rect">
            <a:avLst/>
          </a:prstGeom>
        </p:spPr>
        <p:txBody>
          <a:bodyPr wrap="none">
            <a:spAutoFit/>
          </a:bodyPr>
          <a:lstStyle/>
          <a:p>
            <a:pPr marL="457200" indent="-457200">
              <a:buFont typeface="Wingdings" panose="05000000000000000000" pitchFamily="2" charset="2"/>
              <a:buChar char="Ø"/>
            </a:pPr>
            <a:r>
              <a:rPr lang="en-US" altLang="zh-TW" sz="2800" dirty="0"/>
              <a:t>What does the function f look like?</a:t>
            </a:r>
          </a:p>
        </p:txBody>
      </p:sp>
      <p:graphicFrame>
        <p:nvGraphicFramePr>
          <p:cNvPr id="10" name="Object 12"/>
          <p:cNvGraphicFramePr>
            <a:graphicFrameLocks noChangeAspect="1"/>
          </p:cNvGraphicFramePr>
          <p:nvPr>
            <p:extLst>
              <p:ext uri="{D42A27DB-BD31-4B8C-83A1-F6EECF244321}">
                <p14:modId xmlns:p14="http://schemas.microsoft.com/office/powerpoint/2010/main" val="3033799078"/>
              </p:ext>
            </p:extLst>
          </p:nvPr>
        </p:nvGraphicFramePr>
        <p:xfrm>
          <a:off x="1943869" y="3745759"/>
          <a:ext cx="1498601" cy="568325"/>
        </p:xfrm>
        <a:graphic>
          <a:graphicData uri="http://schemas.openxmlformats.org/presentationml/2006/ole">
            <mc:AlternateContent xmlns:mc="http://schemas.openxmlformats.org/markup-compatibility/2006">
              <mc:Choice xmlns:v="urn:schemas-microsoft-com:vml" Requires="v">
                <p:oleObj spid="_x0000_s170227" name="方程式" r:id="rId8" imgW="571320" imgH="215640" progId="Equation.3">
                  <p:embed/>
                </p:oleObj>
              </mc:Choice>
              <mc:Fallback>
                <p:oleObj name="方程式" r:id="rId8" imgW="571320" imgH="215640" progId="Equation.3">
                  <p:embed/>
                  <p:pic>
                    <p:nvPicPr>
                      <p:cNvPr id="0" name=""/>
                      <p:cNvPicPr>
                        <a:picLocks noChangeAspect="1" noChangeArrowheads="1"/>
                      </p:cNvPicPr>
                      <p:nvPr/>
                    </p:nvPicPr>
                    <p:blipFill>
                      <a:blip r:embed="rId9"/>
                      <a:srcRect/>
                      <a:stretch>
                        <a:fillRect/>
                      </a:stretch>
                    </p:blipFill>
                    <p:spPr bwMode="auto">
                      <a:xfrm>
                        <a:off x="1943869" y="3745759"/>
                        <a:ext cx="1498601" cy="568325"/>
                      </a:xfrm>
                      <a:prstGeom prst="rect">
                        <a:avLst/>
                      </a:prstGeom>
                      <a:noFill/>
                      <a:extLst/>
                    </p:spPr>
                  </p:pic>
                </p:oleObj>
              </mc:Fallback>
            </mc:AlternateContent>
          </a:graphicData>
        </a:graphic>
      </p:graphicFrame>
    </p:spTree>
    <p:extLst>
      <p:ext uri="{BB962C8B-B14F-4D97-AF65-F5344CB8AC3E}">
        <p14:creationId xmlns:p14="http://schemas.microsoft.com/office/powerpoint/2010/main" val="6323597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t>Example Application:</a:t>
            </a:r>
            <a:br>
              <a:rPr lang="en-US" altLang="zh-TW" dirty="0"/>
            </a:br>
            <a:r>
              <a:rPr lang="en-US" altLang="zh-TW" dirty="0"/>
              <a:t>Spam filtering</a:t>
            </a:r>
            <a:endParaRPr lang="zh-TW" altLang="en-US" dirty="0"/>
          </a:p>
        </p:txBody>
      </p:sp>
      <p:sp>
        <p:nvSpPr>
          <p:cNvPr id="3" name="內容版面配置區 2"/>
          <p:cNvSpPr>
            <a:spLocks noGrp="1"/>
          </p:cNvSpPr>
          <p:nvPr>
            <p:ph idx="1"/>
          </p:nvPr>
        </p:nvSpPr>
        <p:spPr/>
        <p:txBody>
          <a:bodyPr/>
          <a:lstStyle/>
          <a:p>
            <a:r>
              <a:rPr lang="en-US" altLang="zh-TW" dirty="0" smtClean="0"/>
              <a:t>To estimate P(</a:t>
            </a:r>
            <a:r>
              <a:rPr lang="en-US" altLang="zh-TW" dirty="0" err="1" smtClean="0"/>
              <a:t>yes|x</a:t>
            </a:r>
            <a:r>
              <a:rPr lang="en-US" altLang="zh-TW" dirty="0" smtClean="0"/>
              <a:t>), collect examples first</a:t>
            </a:r>
            <a:endParaRPr lang="zh-TW" altLang="en-US" dirty="0"/>
          </a:p>
        </p:txBody>
      </p:sp>
      <p:pic>
        <p:nvPicPr>
          <p:cNvPr id="4" name="Picture 2" descr="http://www.etruriawifi.net/portals/0/Images/Email.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77" y="2452160"/>
            <a:ext cx="1179871" cy="1179872"/>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http://www.etruriawifi.net/portals/0/Images/Email.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483" y="3632032"/>
            <a:ext cx="1179871" cy="1179872"/>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http://www.etruriawifi.net/portals/0/Images/Email.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343" y="4760586"/>
            <a:ext cx="1179871" cy="1179872"/>
          </a:xfrm>
          <a:prstGeom prst="rect">
            <a:avLst/>
          </a:prstGeom>
          <a:noFill/>
          <a:extLst>
            <a:ext uri="{909E8E84-426E-40DD-AFC4-6F175D3DCCD1}">
              <a14:hiddenFill xmlns:a14="http://schemas.microsoft.com/office/drawing/2010/main">
                <a:solidFill>
                  <a:srgbClr val="FFFFFF"/>
                </a:solidFill>
              </a14:hiddenFill>
            </a:ext>
          </a:extLst>
        </p:spPr>
      </p:pic>
      <p:sp>
        <p:nvSpPr>
          <p:cNvPr id="7" name="文字方塊 6"/>
          <p:cNvSpPr txBox="1"/>
          <p:nvPr/>
        </p:nvSpPr>
        <p:spPr>
          <a:xfrm>
            <a:off x="2810311" y="2831558"/>
            <a:ext cx="1740310" cy="461665"/>
          </a:xfrm>
          <a:prstGeom prst="rect">
            <a:avLst/>
          </a:prstGeom>
          <a:noFill/>
        </p:spPr>
        <p:txBody>
          <a:bodyPr wrap="square" rtlCol="0">
            <a:spAutoFit/>
          </a:bodyPr>
          <a:lstStyle/>
          <a:p>
            <a:r>
              <a:rPr lang="en-US" altLang="zh-TW" sz="2400" dirty="0" smtClean="0">
                <a:solidFill>
                  <a:srgbClr val="FF0000"/>
                </a:solidFill>
              </a:rPr>
              <a:t>Yes (Spam)</a:t>
            </a:r>
            <a:endParaRPr lang="zh-TW" altLang="en-US" sz="2400" dirty="0">
              <a:solidFill>
                <a:srgbClr val="FF0000"/>
              </a:solidFill>
            </a:endParaRPr>
          </a:p>
        </p:txBody>
      </p:sp>
      <p:sp>
        <p:nvSpPr>
          <p:cNvPr id="8" name="文字方塊 7"/>
          <p:cNvSpPr txBox="1"/>
          <p:nvPr/>
        </p:nvSpPr>
        <p:spPr>
          <a:xfrm>
            <a:off x="2823727" y="5174708"/>
            <a:ext cx="1983658" cy="461665"/>
          </a:xfrm>
          <a:prstGeom prst="rect">
            <a:avLst/>
          </a:prstGeom>
          <a:noFill/>
        </p:spPr>
        <p:txBody>
          <a:bodyPr wrap="square" rtlCol="0">
            <a:spAutoFit/>
          </a:bodyPr>
          <a:lstStyle/>
          <a:p>
            <a:r>
              <a:rPr lang="en-US" altLang="zh-TW" sz="2400" dirty="0" smtClean="0">
                <a:solidFill>
                  <a:srgbClr val="0000FF"/>
                </a:solidFill>
              </a:rPr>
              <a:t>No (Not Spam)</a:t>
            </a:r>
            <a:endParaRPr lang="zh-TW" altLang="en-US" sz="2400" dirty="0">
              <a:solidFill>
                <a:srgbClr val="0000FF"/>
              </a:solidFill>
            </a:endParaRPr>
          </a:p>
        </p:txBody>
      </p:sp>
      <p:sp>
        <p:nvSpPr>
          <p:cNvPr id="9" name="文字方塊 8"/>
          <p:cNvSpPr txBox="1"/>
          <p:nvPr/>
        </p:nvSpPr>
        <p:spPr>
          <a:xfrm>
            <a:off x="2823727" y="4003133"/>
            <a:ext cx="1740310" cy="461665"/>
          </a:xfrm>
          <a:prstGeom prst="rect">
            <a:avLst/>
          </a:prstGeom>
          <a:noFill/>
        </p:spPr>
        <p:txBody>
          <a:bodyPr wrap="square" rtlCol="0">
            <a:spAutoFit/>
          </a:bodyPr>
          <a:lstStyle/>
          <a:p>
            <a:r>
              <a:rPr lang="en-US" altLang="zh-TW" sz="2400" dirty="0" smtClean="0">
                <a:solidFill>
                  <a:srgbClr val="FF0000"/>
                </a:solidFill>
              </a:rPr>
              <a:t>Yes (Spam)</a:t>
            </a:r>
            <a:endParaRPr lang="zh-TW" altLang="en-US" sz="2400" dirty="0">
              <a:solidFill>
                <a:srgbClr val="FF0000"/>
              </a:solidFill>
            </a:endParaRPr>
          </a:p>
        </p:txBody>
      </p:sp>
      <p:sp>
        <p:nvSpPr>
          <p:cNvPr id="10" name="文字方塊 9"/>
          <p:cNvSpPr txBox="1"/>
          <p:nvPr/>
        </p:nvSpPr>
        <p:spPr>
          <a:xfrm rot="5400000">
            <a:off x="237674" y="6120729"/>
            <a:ext cx="930729" cy="523220"/>
          </a:xfrm>
          <a:prstGeom prst="rect">
            <a:avLst/>
          </a:prstGeom>
          <a:noFill/>
        </p:spPr>
        <p:txBody>
          <a:bodyPr wrap="square" rtlCol="0">
            <a:spAutoFit/>
          </a:bodyPr>
          <a:lstStyle/>
          <a:p>
            <a:r>
              <a:rPr lang="en-US" altLang="zh-TW" sz="2800" dirty="0" smtClean="0"/>
              <a:t>…….</a:t>
            </a:r>
            <a:endParaRPr lang="zh-TW" altLang="en-US" sz="2800" dirty="0"/>
          </a:p>
        </p:txBody>
      </p:sp>
      <p:sp>
        <p:nvSpPr>
          <p:cNvPr id="11" name="文字方塊 10"/>
          <p:cNvSpPr txBox="1"/>
          <p:nvPr/>
        </p:nvSpPr>
        <p:spPr>
          <a:xfrm rot="5400000">
            <a:off x="1690209" y="6120729"/>
            <a:ext cx="930729" cy="523220"/>
          </a:xfrm>
          <a:prstGeom prst="rect">
            <a:avLst/>
          </a:prstGeom>
          <a:noFill/>
        </p:spPr>
        <p:txBody>
          <a:bodyPr wrap="square" rtlCol="0">
            <a:spAutoFit/>
          </a:bodyPr>
          <a:lstStyle/>
          <a:p>
            <a:r>
              <a:rPr lang="en-US" altLang="zh-TW" sz="2800" dirty="0" smtClean="0"/>
              <a:t>…….</a:t>
            </a:r>
            <a:endParaRPr lang="zh-TW" altLang="en-US" sz="2800" dirty="0"/>
          </a:p>
        </p:txBody>
      </p:sp>
      <p:sp>
        <p:nvSpPr>
          <p:cNvPr id="12" name="書卷 (垂直) 11"/>
          <p:cNvSpPr/>
          <p:nvPr/>
        </p:nvSpPr>
        <p:spPr>
          <a:xfrm>
            <a:off x="1214572" y="2601876"/>
            <a:ext cx="1746076" cy="900000"/>
          </a:xfrm>
          <a:prstGeom prst="verticalScroll">
            <a:avLst/>
          </a:prstGeom>
          <a:noFill/>
          <a:ln w="28575">
            <a:solidFill>
              <a:srgbClr val="00000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sz="2000" dirty="0" smtClean="0">
                <a:solidFill>
                  <a:schemeClr val="tx1"/>
                </a:solidFill>
              </a:rPr>
              <a:t>….. Earn … free …… free</a:t>
            </a:r>
            <a:endParaRPr lang="zh-TW" altLang="en-US" sz="2000" dirty="0">
              <a:solidFill>
                <a:schemeClr val="tx1"/>
              </a:solidFill>
            </a:endParaRPr>
          </a:p>
        </p:txBody>
      </p:sp>
      <p:sp>
        <p:nvSpPr>
          <p:cNvPr id="13" name="書卷 (垂直) 12"/>
          <p:cNvSpPr/>
          <p:nvPr/>
        </p:nvSpPr>
        <p:spPr>
          <a:xfrm>
            <a:off x="1214572" y="4927679"/>
            <a:ext cx="1725530" cy="900000"/>
          </a:xfrm>
          <a:prstGeom prst="verticalScroll">
            <a:avLst/>
          </a:prstGeom>
          <a:noFill/>
          <a:ln w="28575">
            <a:solidFill>
              <a:srgbClr val="00000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sz="2000" dirty="0" smtClean="0">
                <a:solidFill>
                  <a:schemeClr val="tx1"/>
                </a:solidFill>
              </a:rPr>
              <a:t>Talk … Meeting …</a:t>
            </a:r>
            <a:endParaRPr lang="zh-TW" altLang="en-US" sz="2000" dirty="0">
              <a:solidFill>
                <a:schemeClr val="tx1"/>
              </a:solidFill>
            </a:endParaRPr>
          </a:p>
        </p:txBody>
      </p:sp>
      <p:sp>
        <p:nvSpPr>
          <p:cNvPr id="14" name="書卷 (垂直) 13"/>
          <p:cNvSpPr/>
          <p:nvPr/>
        </p:nvSpPr>
        <p:spPr>
          <a:xfrm>
            <a:off x="1214572" y="3766536"/>
            <a:ext cx="1725530" cy="900000"/>
          </a:xfrm>
          <a:prstGeom prst="verticalScroll">
            <a:avLst/>
          </a:prstGeom>
          <a:noFill/>
          <a:ln w="28575">
            <a:solidFill>
              <a:srgbClr val="00000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sz="2000" dirty="0">
                <a:solidFill>
                  <a:schemeClr val="tx1"/>
                </a:solidFill>
              </a:rPr>
              <a:t>Win … free……</a:t>
            </a:r>
            <a:endParaRPr lang="zh-TW" altLang="en-US" sz="2000" dirty="0">
              <a:solidFill>
                <a:schemeClr val="tx1"/>
              </a:solidFill>
            </a:endParaRPr>
          </a:p>
        </p:txBody>
      </p:sp>
      <p:sp>
        <p:nvSpPr>
          <p:cNvPr id="16" name="文字方塊 15"/>
          <p:cNvSpPr txBox="1"/>
          <p:nvPr/>
        </p:nvSpPr>
        <p:spPr>
          <a:xfrm>
            <a:off x="4807385" y="2611200"/>
            <a:ext cx="3589904" cy="830997"/>
          </a:xfrm>
          <a:prstGeom prst="rect">
            <a:avLst/>
          </a:prstGeom>
          <a:noFill/>
        </p:spPr>
        <p:txBody>
          <a:bodyPr wrap="square" rtlCol="0">
            <a:spAutoFit/>
          </a:bodyPr>
          <a:lstStyle/>
          <a:p>
            <a:pPr marL="342900" indent="-342900">
              <a:buFont typeface="Wingdings" panose="05000000000000000000" pitchFamily="2" charset="2"/>
              <a:buChar char="Ø"/>
            </a:pPr>
            <a:r>
              <a:rPr lang="en-US" altLang="zh-TW" sz="2400" dirty="0" smtClean="0"/>
              <a:t>Some words frequently appear in the spam</a:t>
            </a:r>
            <a:endParaRPr lang="zh-TW" altLang="en-US" sz="2400" dirty="0"/>
          </a:p>
        </p:txBody>
      </p:sp>
      <p:sp>
        <p:nvSpPr>
          <p:cNvPr id="17" name="文字方塊 16"/>
          <p:cNvSpPr txBox="1"/>
          <p:nvPr/>
        </p:nvSpPr>
        <p:spPr>
          <a:xfrm>
            <a:off x="5177187" y="3398794"/>
            <a:ext cx="2180560" cy="461665"/>
          </a:xfrm>
          <a:prstGeom prst="rect">
            <a:avLst/>
          </a:prstGeom>
          <a:noFill/>
        </p:spPr>
        <p:txBody>
          <a:bodyPr wrap="square" rtlCol="0">
            <a:spAutoFit/>
          </a:bodyPr>
          <a:lstStyle/>
          <a:p>
            <a:r>
              <a:rPr lang="en-US" altLang="zh-TW" sz="2400" dirty="0" smtClean="0"/>
              <a:t>e.g., “free”</a:t>
            </a:r>
            <a:endParaRPr lang="zh-TW" altLang="en-US" sz="2400" dirty="0"/>
          </a:p>
        </p:txBody>
      </p:sp>
      <p:sp>
        <p:nvSpPr>
          <p:cNvPr id="18" name="文字方塊 17"/>
          <p:cNvSpPr txBox="1"/>
          <p:nvPr/>
        </p:nvSpPr>
        <p:spPr>
          <a:xfrm>
            <a:off x="4807385" y="3924108"/>
            <a:ext cx="4189903" cy="830997"/>
          </a:xfrm>
          <a:prstGeom prst="rect">
            <a:avLst/>
          </a:prstGeom>
          <a:noFill/>
        </p:spPr>
        <p:txBody>
          <a:bodyPr wrap="square" rtlCol="0">
            <a:spAutoFit/>
          </a:bodyPr>
          <a:lstStyle/>
          <a:p>
            <a:pPr marL="342900" indent="-342900">
              <a:buFont typeface="Wingdings" panose="05000000000000000000" pitchFamily="2" charset="2"/>
              <a:buChar char="Ø"/>
            </a:pPr>
            <a:r>
              <a:rPr lang="en-US" altLang="zh-TW" sz="2400" dirty="0" smtClean="0"/>
              <a:t>Use the frequency of</a:t>
            </a:r>
            <a:r>
              <a:rPr lang="zh-TW" altLang="en-US" sz="2400" dirty="0" smtClean="0"/>
              <a:t> </a:t>
            </a:r>
            <a:r>
              <a:rPr lang="en-US" altLang="zh-TW" sz="2400" dirty="0" smtClean="0"/>
              <a:t>“free” to decide if an e-mail is spam</a:t>
            </a:r>
            <a:endParaRPr lang="zh-TW" altLang="en-US" sz="2400" dirty="0"/>
          </a:p>
        </p:txBody>
      </p:sp>
      <p:sp>
        <p:nvSpPr>
          <p:cNvPr id="20" name="矩形 19"/>
          <p:cNvSpPr/>
          <p:nvPr/>
        </p:nvSpPr>
        <p:spPr>
          <a:xfrm>
            <a:off x="656967" y="3046775"/>
            <a:ext cx="444352" cy="523220"/>
          </a:xfrm>
          <a:prstGeom prst="rect">
            <a:avLst/>
          </a:prstGeom>
        </p:spPr>
        <p:txBody>
          <a:bodyPr wrap="none">
            <a:spAutoFit/>
          </a:bodyPr>
          <a:lstStyle/>
          <a:p>
            <a:r>
              <a:rPr lang="en-US" altLang="zh-TW" sz="2800" dirty="0" smtClean="0"/>
              <a:t>x</a:t>
            </a:r>
            <a:r>
              <a:rPr lang="en-US" altLang="zh-TW" sz="2400" baseline="30000" dirty="0" smtClean="0"/>
              <a:t>1</a:t>
            </a:r>
            <a:endParaRPr lang="zh-TW" altLang="en-US" sz="2400" baseline="30000" dirty="0"/>
          </a:p>
        </p:txBody>
      </p:sp>
      <p:sp>
        <p:nvSpPr>
          <p:cNvPr id="21" name="矩形 20"/>
          <p:cNvSpPr/>
          <p:nvPr/>
        </p:nvSpPr>
        <p:spPr>
          <a:xfrm>
            <a:off x="696243" y="4203188"/>
            <a:ext cx="444352" cy="523220"/>
          </a:xfrm>
          <a:prstGeom prst="rect">
            <a:avLst/>
          </a:prstGeom>
        </p:spPr>
        <p:txBody>
          <a:bodyPr wrap="none">
            <a:spAutoFit/>
          </a:bodyPr>
          <a:lstStyle/>
          <a:p>
            <a:r>
              <a:rPr lang="en-US" altLang="zh-TW" sz="2800" dirty="0" smtClean="0"/>
              <a:t>x</a:t>
            </a:r>
            <a:r>
              <a:rPr lang="en-US" altLang="zh-TW" sz="2400" baseline="30000" dirty="0"/>
              <a:t>2</a:t>
            </a:r>
            <a:endParaRPr lang="zh-TW" altLang="en-US" sz="2400" baseline="30000" dirty="0"/>
          </a:p>
        </p:txBody>
      </p:sp>
      <p:sp>
        <p:nvSpPr>
          <p:cNvPr id="22" name="矩形 21"/>
          <p:cNvSpPr/>
          <p:nvPr/>
        </p:nvSpPr>
        <p:spPr>
          <a:xfrm>
            <a:off x="710183" y="5505667"/>
            <a:ext cx="444352" cy="523220"/>
          </a:xfrm>
          <a:prstGeom prst="rect">
            <a:avLst/>
          </a:prstGeom>
        </p:spPr>
        <p:txBody>
          <a:bodyPr wrap="none">
            <a:spAutoFit/>
          </a:bodyPr>
          <a:lstStyle/>
          <a:p>
            <a:r>
              <a:rPr lang="en-US" altLang="zh-TW" sz="2800" dirty="0" smtClean="0"/>
              <a:t>x</a:t>
            </a:r>
            <a:r>
              <a:rPr lang="en-US" altLang="zh-TW" sz="2400" baseline="30000" dirty="0"/>
              <a:t>3</a:t>
            </a:r>
            <a:endParaRPr lang="zh-TW" altLang="en-US" sz="2400" baseline="30000" dirty="0"/>
          </a:p>
        </p:txBody>
      </p:sp>
      <p:sp>
        <p:nvSpPr>
          <p:cNvPr id="24" name="矩形 23"/>
          <p:cNvSpPr/>
          <p:nvPr/>
        </p:nvSpPr>
        <p:spPr>
          <a:xfrm>
            <a:off x="4819742" y="4859643"/>
            <a:ext cx="3480312" cy="461665"/>
          </a:xfrm>
          <a:prstGeom prst="rect">
            <a:avLst/>
          </a:prstGeom>
        </p:spPr>
        <p:txBody>
          <a:bodyPr wrap="none">
            <a:spAutoFit/>
          </a:bodyPr>
          <a:lstStyle/>
          <a:p>
            <a:pPr marL="342900" indent="-342900">
              <a:buFont typeface="Wingdings" panose="05000000000000000000" pitchFamily="2" charset="2"/>
              <a:buChar char="Ø"/>
            </a:pPr>
            <a:r>
              <a:rPr lang="en-US" altLang="zh-TW" sz="2400" dirty="0" smtClean="0"/>
              <a:t>Estimate P(</a:t>
            </a:r>
            <a:r>
              <a:rPr lang="en-US" altLang="zh-TW" sz="2400" dirty="0" err="1" smtClean="0"/>
              <a:t>yes|x</a:t>
            </a:r>
            <a:r>
              <a:rPr lang="en-US" altLang="zh-TW" sz="2400" baseline="-25000" dirty="0" err="1" smtClean="0"/>
              <a:t>free</a:t>
            </a:r>
            <a:r>
              <a:rPr lang="en-US" altLang="zh-TW" sz="2400" dirty="0"/>
              <a:t> </a:t>
            </a:r>
            <a:r>
              <a:rPr lang="en-US" altLang="zh-TW" sz="2400" dirty="0" smtClean="0"/>
              <a:t>= k)</a:t>
            </a:r>
            <a:endParaRPr lang="zh-TW" altLang="en-US" sz="2400" dirty="0"/>
          </a:p>
        </p:txBody>
      </p:sp>
      <p:sp>
        <p:nvSpPr>
          <p:cNvPr id="25" name="矩形 24"/>
          <p:cNvSpPr/>
          <p:nvPr/>
        </p:nvSpPr>
        <p:spPr>
          <a:xfrm>
            <a:off x="5331633" y="5405540"/>
            <a:ext cx="3111964" cy="830997"/>
          </a:xfrm>
          <a:prstGeom prst="rect">
            <a:avLst/>
          </a:prstGeom>
        </p:spPr>
        <p:txBody>
          <a:bodyPr wrap="square">
            <a:spAutoFit/>
          </a:bodyPr>
          <a:lstStyle/>
          <a:p>
            <a:pPr marL="342900" indent="-342900">
              <a:buFont typeface="Arial" panose="020B0604020202020204" pitchFamily="34" charset="0"/>
              <a:buChar char="•"/>
            </a:pPr>
            <a:r>
              <a:rPr lang="en-US" altLang="zh-TW" sz="2400" dirty="0" err="1" smtClean="0"/>
              <a:t>x</a:t>
            </a:r>
            <a:r>
              <a:rPr lang="en-US" altLang="zh-TW" sz="2400" baseline="-25000" dirty="0" err="1" smtClean="0"/>
              <a:t>free</a:t>
            </a:r>
            <a:r>
              <a:rPr lang="en-US" altLang="zh-TW" sz="2400" dirty="0" smtClean="0"/>
              <a:t> is the number of “free” in e-mail x</a:t>
            </a:r>
            <a:endParaRPr lang="zh-TW" altLang="en-US" sz="2400" dirty="0"/>
          </a:p>
        </p:txBody>
      </p:sp>
    </p:spTree>
    <p:extLst>
      <p:ext uri="{BB962C8B-B14F-4D97-AF65-F5344CB8AC3E}">
        <p14:creationId xmlns:p14="http://schemas.microsoft.com/office/powerpoint/2010/main" val="40685325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0"/>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0"/>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4"/>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9"/>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3"/>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8"/>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1"/>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6"/>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17"/>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18"/>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24"/>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p:bldP spid="11" grpId="0"/>
      <p:bldP spid="12" grpId="0" animBg="1"/>
      <p:bldP spid="13" grpId="0" animBg="1"/>
      <p:bldP spid="14" grpId="0" animBg="1"/>
      <p:bldP spid="16" grpId="0"/>
      <p:bldP spid="17" grpId="0"/>
      <p:bldP spid="18" grpId="0"/>
      <p:bldP spid="20" grpId="0"/>
      <p:bldP spid="21" grpId="0"/>
      <p:bldP spid="22" grpId="0"/>
      <p:bldP spid="24" grpId="0"/>
      <p:bldP spid="2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圖片 10"/>
          <p:cNvPicPr>
            <a:picLocks noChangeAspect="1"/>
          </p:cNvPicPr>
          <p:nvPr/>
        </p:nvPicPr>
        <p:blipFill>
          <a:blip r:embed="rId3"/>
          <a:stretch>
            <a:fillRect/>
          </a:stretch>
        </p:blipFill>
        <p:spPr>
          <a:xfrm>
            <a:off x="1870293" y="1865004"/>
            <a:ext cx="5894400" cy="3526775"/>
          </a:xfrm>
          <a:prstGeom prst="rect">
            <a:avLst/>
          </a:prstGeom>
        </p:spPr>
      </p:pic>
      <p:sp>
        <p:nvSpPr>
          <p:cNvPr id="2" name="標題 1"/>
          <p:cNvSpPr>
            <a:spLocks noGrp="1"/>
          </p:cNvSpPr>
          <p:nvPr>
            <p:ph type="title"/>
          </p:nvPr>
        </p:nvSpPr>
        <p:spPr/>
        <p:txBody>
          <a:bodyPr/>
          <a:lstStyle/>
          <a:p>
            <a:r>
              <a:rPr lang="en-US" altLang="zh-TW" dirty="0" smtClean="0"/>
              <a:t>Regression</a:t>
            </a:r>
            <a:endParaRPr lang="zh-TW" altLang="en-US" dirty="0"/>
          </a:p>
        </p:txBody>
      </p:sp>
      <p:sp>
        <p:nvSpPr>
          <p:cNvPr id="7" name="文字方塊 6"/>
          <p:cNvSpPr txBox="1"/>
          <p:nvPr/>
        </p:nvSpPr>
        <p:spPr>
          <a:xfrm>
            <a:off x="2295375" y="5401376"/>
            <a:ext cx="5149815" cy="461665"/>
          </a:xfrm>
          <a:prstGeom prst="rect">
            <a:avLst/>
          </a:prstGeom>
          <a:noFill/>
        </p:spPr>
        <p:txBody>
          <a:bodyPr wrap="square" rtlCol="0">
            <a:spAutoFit/>
          </a:bodyPr>
          <a:lstStyle/>
          <a:p>
            <a:pPr algn="ctr"/>
            <a:r>
              <a:rPr lang="en-US" altLang="zh-TW" sz="2400" dirty="0" smtClean="0"/>
              <a:t>Frequency of “Free” (</a:t>
            </a:r>
            <a:r>
              <a:rPr lang="en-US" altLang="zh-TW" sz="2400" dirty="0" err="1" smtClean="0"/>
              <a:t>x</a:t>
            </a:r>
            <a:r>
              <a:rPr lang="en-US" altLang="zh-TW" sz="2400" baseline="-25000" dirty="0" err="1" smtClean="0"/>
              <a:t>free</a:t>
            </a:r>
            <a:r>
              <a:rPr lang="en-US" altLang="zh-TW" sz="2400" dirty="0" smtClean="0"/>
              <a:t>) in an e-mail x</a:t>
            </a:r>
            <a:endParaRPr lang="zh-TW" altLang="en-US" sz="2400" dirty="0"/>
          </a:p>
        </p:txBody>
      </p:sp>
      <p:sp>
        <p:nvSpPr>
          <p:cNvPr id="8" name="文字方塊 7"/>
          <p:cNvSpPr txBox="1"/>
          <p:nvPr/>
        </p:nvSpPr>
        <p:spPr>
          <a:xfrm>
            <a:off x="-146860" y="3257432"/>
            <a:ext cx="2346985" cy="523220"/>
          </a:xfrm>
          <a:prstGeom prst="rect">
            <a:avLst/>
          </a:prstGeom>
          <a:noFill/>
        </p:spPr>
        <p:txBody>
          <a:bodyPr wrap="square" rtlCol="0">
            <a:spAutoFit/>
          </a:bodyPr>
          <a:lstStyle/>
          <a:p>
            <a:pPr algn="ctr"/>
            <a:r>
              <a:rPr lang="en-US" altLang="zh-TW" sz="2800" dirty="0" smtClean="0"/>
              <a:t>p(</a:t>
            </a:r>
            <a:r>
              <a:rPr lang="en-US" altLang="zh-TW" sz="2800" dirty="0" err="1" smtClean="0">
                <a:solidFill>
                  <a:srgbClr val="FF0000"/>
                </a:solidFill>
              </a:rPr>
              <a:t>yes</a:t>
            </a:r>
            <a:r>
              <a:rPr lang="en-US" altLang="zh-TW" sz="2800" dirty="0" err="1" smtClean="0"/>
              <a:t>|x</a:t>
            </a:r>
            <a:r>
              <a:rPr lang="en-US" altLang="zh-TW" sz="2800" baseline="-25000" dirty="0" err="1" smtClean="0"/>
              <a:t>free</a:t>
            </a:r>
            <a:r>
              <a:rPr lang="en-US" altLang="zh-TW" sz="2800" dirty="0" smtClean="0"/>
              <a:t>)</a:t>
            </a:r>
            <a:endParaRPr lang="zh-TW" altLang="en-US" sz="2800" dirty="0"/>
          </a:p>
        </p:txBody>
      </p:sp>
      <p:sp>
        <p:nvSpPr>
          <p:cNvPr id="10" name="文字方塊 9"/>
          <p:cNvSpPr txBox="1"/>
          <p:nvPr/>
        </p:nvSpPr>
        <p:spPr>
          <a:xfrm>
            <a:off x="2295375" y="5878382"/>
            <a:ext cx="5469318" cy="830997"/>
          </a:xfrm>
          <a:prstGeom prst="rect">
            <a:avLst/>
          </a:prstGeom>
          <a:noFill/>
        </p:spPr>
        <p:txBody>
          <a:bodyPr wrap="square" rtlCol="0">
            <a:spAutoFit/>
          </a:bodyPr>
          <a:lstStyle/>
          <a:p>
            <a:r>
              <a:rPr lang="en-US" altLang="zh-TW" sz="2400" dirty="0" smtClean="0">
                <a:solidFill>
                  <a:srgbClr val="FF0000"/>
                </a:solidFill>
              </a:rPr>
              <a:t>Problem: </a:t>
            </a:r>
            <a:r>
              <a:rPr lang="en-US" altLang="zh-TW" sz="2400" dirty="0" smtClean="0"/>
              <a:t>What if one day you receive an e-mail with 3 “free” ….</a:t>
            </a:r>
            <a:endParaRPr lang="zh-TW" altLang="en-US" sz="2400" dirty="0"/>
          </a:p>
        </p:txBody>
      </p:sp>
      <p:sp>
        <p:nvSpPr>
          <p:cNvPr id="4" name="文字方塊 3"/>
          <p:cNvSpPr txBox="1"/>
          <p:nvPr/>
        </p:nvSpPr>
        <p:spPr>
          <a:xfrm>
            <a:off x="4572000" y="1362348"/>
            <a:ext cx="4255660" cy="830997"/>
          </a:xfrm>
          <a:prstGeom prst="rect">
            <a:avLst/>
          </a:prstGeom>
          <a:solidFill>
            <a:schemeClr val="accent1">
              <a:lumMod val="20000"/>
              <a:lumOff val="80000"/>
            </a:schemeClr>
          </a:solidFill>
          <a:ln w="38100">
            <a:solidFill>
              <a:srgbClr val="0000FF"/>
            </a:solidFill>
          </a:ln>
        </p:spPr>
        <p:txBody>
          <a:bodyPr wrap="square" rtlCol="0">
            <a:spAutoFit/>
          </a:bodyPr>
          <a:lstStyle/>
          <a:p>
            <a:r>
              <a:rPr lang="en-US" altLang="zh-TW" sz="2400" dirty="0" smtClean="0"/>
              <a:t>In training data, there is no e-mail containing 3 “free”.</a:t>
            </a:r>
            <a:endParaRPr lang="zh-TW" altLang="en-US" sz="2400" dirty="0"/>
          </a:p>
        </p:txBody>
      </p:sp>
      <p:sp>
        <p:nvSpPr>
          <p:cNvPr id="12" name="文字方塊 11"/>
          <p:cNvSpPr txBox="1"/>
          <p:nvPr/>
        </p:nvSpPr>
        <p:spPr>
          <a:xfrm>
            <a:off x="3505200" y="4020233"/>
            <a:ext cx="2411695" cy="400110"/>
          </a:xfrm>
          <a:prstGeom prst="rect">
            <a:avLst/>
          </a:prstGeom>
          <a:solidFill>
            <a:schemeClr val="accent2">
              <a:lumMod val="20000"/>
              <a:lumOff val="80000"/>
            </a:schemeClr>
          </a:solidFill>
          <a:ln w="38100">
            <a:solidFill>
              <a:srgbClr val="FF0000"/>
            </a:solidFill>
          </a:ln>
        </p:spPr>
        <p:txBody>
          <a:bodyPr wrap="square" rtlCol="0">
            <a:spAutoFit/>
          </a:bodyPr>
          <a:lstStyle/>
          <a:p>
            <a:pPr algn="ctr"/>
            <a:r>
              <a:rPr lang="en-US" altLang="zh-TW" sz="2000" dirty="0" smtClean="0"/>
              <a:t>p(</a:t>
            </a:r>
            <a:r>
              <a:rPr lang="en-US" altLang="zh-TW" sz="2000" dirty="0" smtClean="0">
                <a:solidFill>
                  <a:srgbClr val="FF0000"/>
                </a:solidFill>
              </a:rPr>
              <a:t>yes</a:t>
            </a:r>
            <a:r>
              <a:rPr lang="en-US" altLang="zh-TW" sz="2000" dirty="0" smtClean="0"/>
              <a:t>| </a:t>
            </a:r>
            <a:r>
              <a:rPr lang="en-US" altLang="zh-TW" sz="2000" dirty="0" err="1" smtClean="0"/>
              <a:t>x</a:t>
            </a:r>
            <a:r>
              <a:rPr lang="en-US" altLang="zh-TW" sz="2000" baseline="-25000" dirty="0" err="1" smtClean="0"/>
              <a:t>free</a:t>
            </a:r>
            <a:r>
              <a:rPr lang="en-US" altLang="zh-TW" sz="2000" dirty="0" smtClean="0"/>
              <a:t> = </a:t>
            </a:r>
            <a:r>
              <a:rPr lang="en-US" altLang="zh-TW" sz="2000" dirty="0"/>
              <a:t>1</a:t>
            </a:r>
            <a:r>
              <a:rPr lang="en-US" altLang="zh-TW" sz="2000" dirty="0" smtClean="0"/>
              <a:t> ) = 0.4</a:t>
            </a:r>
            <a:endParaRPr lang="zh-TW" altLang="en-US" sz="2000" dirty="0"/>
          </a:p>
        </p:txBody>
      </p:sp>
      <p:sp>
        <p:nvSpPr>
          <p:cNvPr id="13" name="文字方塊 12"/>
          <p:cNvSpPr txBox="1"/>
          <p:nvPr/>
        </p:nvSpPr>
        <p:spPr>
          <a:xfrm>
            <a:off x="2788446" y="4615457"/>
            <a:ext cx="2449716" cy="400110"/>
          </a:xfrm>
          <a:prstGeom prst="rect">
            <a:avLst/>
          </a:prstGeom>
          <a:solidFill>
            <a:schemeClr val="accent2">
              <a:lumMod val="20000"/>
              <a:lumOff val="80000"/>
            </a:schemeClr>
          </a:solidFill>
          <a:ln w="38100">
            <a:solidFill>
              <a:srgbClr val="FF0000"/>
            </a:solidFill>
          </a:ln>
        </p:spPr>
        <p:txBody>
          <a:bodyPr wrap="square" rtlCol="0">
            <a:spAutoFit/>
          </a:bodyPr>
          <a:lstStyle/>
          <a:p>
            <a:pPr algn="ctr"/>
            <a:r>
              <a:rPr lang="en-US" altLang="zh-TW" sz="2000" dirty="0"/>
              <a:t>p(</a:t>
            </a:r>
            <a:r>
              <a:rPr lang="en-US" altLang="zh-TW" sz="2000" dirty="0">
                <a:solidFill>
                  <a:srgbClr val="FF0000"/>
                </a:solidFill>
              </a:rPr>
              <a:t>yes</a:t>
            </a:r>
            <a:r>
              <a:rPr lang="en-US" altLang="zh-TW" sz="2000" dirty="0"/>
              <a:t>| </a:t>
            </a:r>
            <a:r>
              <a:rPr lang="en-US" altLang="zh-TW" sz="2000" dirty="0" err="1"/>
              <a:t>x</a:t>
            </a:r>
            <a:r>
              <a:rPr lang="en-US" altLang="zh-TW" sz="2000" baseline="-25000" dirty="0" err="1"/>
              <a:t>free</a:t>
            </a:r>
            <a:r>
              <a:rPr lang="en-US" altLang="zh-TW" sz="2000" dirty="0"/>
              <a:t> = 0</a:t>
            </a:r>
            <a:r>
              <a:rPr lang="en-US" altLang="zh-TW" sz="2000" dirty="0" smtClean="0"/>
              <a:t> ) </a:t>
            </a:r>
            <a:r>
              <a:rPr lang="en-US" altLang="zh-TW" sz="2000" dirty="0"/>
              <a:t>= </a:t>
            </a:r>
            <a:r>
              <a:rPr lang="en-US" altLang="zh-TW" sz="2000" dirty="0" smtClean="0"/>
              <a:t>0.1</a:t>
            </a:r>
            <a:endParaRPr lang="zh-TW" altLang="en-US" sz="2000" dirty="0"/>
          </a:p>
        </p:txBody>
      </p:sp>
      <p:cxnSp>
        <p:nvCxnSpPr>
          <p:cNvPr id="15" name="直線單箭頭接點 14"/>
          <p:cNvCxnSpPr>
            <a:endCxn id="13" idx="1"/>
          </p:cNvCxnSpPr>
          <p:nvPr/>
        </p:nvCxnSpPr>
        <p:spPr>
          <a:xfrm>
            <a:off x="2413000" y="4722562"/>
            <a:ext cx="375446" cy="9295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6" name="直線單箭頭接點 15"/>
          <p:cNvCxnSpPr/>
          <p:nvPr/>
        </p:nvCxnSpPr>
        <p:spPr>
          <a:xfrm>
            <a:off x="3193316" y="4031154"/>
            <a:ext cx="311884" cy="202289"/>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236758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4" grpId="0" animBg="1"/>
      <p:bldP spid="12" grpId="0" animBg="1"/>
      <p:bldP spid="1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t>Regression</a:t>
            </a:r>
            <a:endParaRPr lang="zh-TW" altLang="en-US" dirty="0"/>
          </a:p>
        </p:txBody>
      </p:sp>
      <p:pic>
        <p:nvPicPr>
          <p:cNvPr id="10" name="圖片 9"/>
          <p:cNvPicPr>
            <a:picLocks noChangeAspect="1"/>
          </p:cNvPicPr>
          <p:nvPr/>
        </p:nvPicPr>
        <p:blipFill>
          <a:blip r:embed="rId3"/>
          <a:stretch>
            <a:fillRect/>
          </a:stretch>
        </p:blipFill>
        <p:spPr>
          <a:xfrm>
            <a:off x="1870293" y="1865004"/>
            <a:ext cx="5894400" cy="3526775"/>
          </a:xfrm>
          <a:prstGeom prst="rect">
            <a:avLst/>
          </a:prstGeom>
        </p:spPr>
      </p:pic>
      <p:cxnSp>
        <p:nvCxnSpPr>
          <p:cNvPr id="14" name="直線接點 13"/>
          <p:cNvCxnSpPr/>
          <p:nvPr/>
        </p:nvCxnSpPr>
        <p:spPr>
          <a:xfrm flipV="1">
            <a:off x="2144682" y="1856691"/>
            <a:ext cx="4854635" cy="2856625"/>
          </a:xfrm>
          <a:prstGeom prst="line">
            <a:avLst/>
          </a:prstGeom>
          <a:ln w="38100">
            <a:solidFill>
              <a:srgbClr val="FF0000"/>
            </a:solidFill>
            <a:prstDash val="sysDash"/>
          </a:ln>
        </p:spPr>
        <p:style>
          <a:lnRef idx="1">
            <a:schemeClr val="accent1"/>
          </a:lnRef>
          <a:fillRef idx="0">
            <a:schemeClr val="accent1"/>
          </a:fillRef>
          <a:effectRef idx="0">
            <a:schemeClr val="accent1"/>
          </a:effectRef>
          <a:fontRef idx="minor">
            <a:schemeClr val="tx1"/>
          </a:fontRef>
        </p:style>
      </p:cxnSp>
      <p:sp>
        <p:nvSpPr>
          <p:cNvPr id="16" name="文字方塊 15"/>
          <p:cNvSpPr txBox="1"/>
          <p:nvPr/>
        </p:nvSpPr>
        <p:spPr>
          <a:xfrm>
            <a:off x="4174636" y="1158338"/>
            <a:ext cx="4836014" cy="830997"/>
          </a:xfrm>
          <a:prstGeom prst="rect">
            <a:avLst/>
          </a:prstGeom>
          <a:solidFill>
            <a:schemeClr val="accent1">
              <a:lumMod val="20000"/>
              <a:lumOff val="80000"/>
            </a:schemeClr>
          </a:solidFill>
          <a:ln w="38100">
            <a:solidFill>
              <a:srgbClr val="0000FF"/>
            </a:solidFill>
          </a:ln>
        </p:spPr>
        <p:txBody>
          <a:bodyPr wrap="square" rtlCol="0">
            <a:spAutoFit/>
          </a:bodyPr>
          <a:lstStyle/>
          <a:p>
            <a:r>
              <a:rPr lang="en-US" altLang="zh-TW" sz="2400" b="1" dirty="0" smtClean="0"/>
              <a:t>f(</a:t>
            </a:r>
            <a:r>
              <a:rPr lang="en-US" altLang="zh-TW" sz="2400" b="1" dirty="0" err="1" smtClean="0"/>
              <a:t>x</a:t>
            </a:r>
            <a:r>
              <a:rPr lang="en-US" altLang="zh-TW" sz="2400" b="1" baseline="-25000" dirty="0" err="1" smtClean="0"/>
              <a:t>free</a:t>
            </a:r>
            <a:r>
              <a:rPr lang="en-US" altLang="zh-TW" sz="2400" b="1" dirty="0" smtClean="0"/>
              <a:t>) =</a:t>
            </a:r>
            <a:r>
              <a:rPr lang="en-US" altLang="zh-TW" sz="2400" b="1" dirty="0" smtClean="0">
                <a:solidFill>
                  <a:srgbClr val="FF0000"/>
                </a:solidFill>
              </a:rPr>
              <a:t> </a:t>
            </a:r>
            <a:r>
              <a:rPr lang="en-US" altLang="zh-TW" sz="2400" b="1" dirty="0" err="1" smtClean="0">
                <a:solidFill>
                  <a:srgbClr val="0000FF"/>
                </a:solidFill>
              </a:rPr>
              <a:t>w</a:t>
            </a:r>
            <a:r>
              <a:rPr lang="en-US" altLang="zh-TW" sz="2400" b="1" dirty="0" err="1" smtClean="0"/>
              <a:t>x</a:t>
            </a:r>
            <a:r>
              <a:rPr lang="en-US" altLang="zh-TW" sz="2400" b="1" baseline="-25000" dirty="0" err="1" smtClean="0"/>
              <a:t>free</a:t>
            </a:r>
            <a:r>
              <a:rPr lang="en-US" altLang="zh-TW" sz="2400" b="1" dirty="0" smtClean="0">
                <a:solidFill>
                  <a:srgbClr val="FF0000"/>
                </a:solidFill>
              </a:rPr>
              <a:t> </a:t>
            </a:r>
            <a:r>
              <a:rPr lang="en-US" altLang="zh-TW" sz="2400" b="1" dirty="0" smtClean="0"/>
              <a:t>+</a:t>
            </a:r>
            <a:r>
              <a:rPr lang="zh-TW" altLang="en-US" sz="2400" b="1" dirty="0">
                <a:solidFill>
                  <a:srgbClr val="FF0000"/>
                </a:solidFill>
              </a:rPr>
              <a:t> </a:t>
            </a:r>
            <a:r>
              <a:rPr lang="en-US" altLang="zh-TW" sz="2400" b="1" dirty="0" smtClean="0">
                <a:solidFill>
                  <a:srgbClr val="0000FF"/>
                </a:solidFill>
              </a:rPr>
              <a:t>b </a:t>
            </a:r>
          </a:p>
          <a:p>
            <a:r>
              <a:rPr lang="en-US" altLang="zh-TW" sz="2400" dirty="0" smtClean="0"/>
              <a:t>(</a:t>
            </a:r>
            <a:r>
              <a:rPr lang="en-US" altLang="zh-TW" sz="2400" b="1" dirty="0" smtClean="0"/>
              <a:t>f(</a:t>
            </a:r>
            <a:r>
              <a:rPr lang="en-US" altLang="zh-TW" sz="2400" b="1" dirty="0" err="1" smtClean="0"/>
              <a:t>x</a:t>
            </a:r>
            <a:r>
              <a:rPr lang="en-US" altLang="zh-TW" sz="2400" b="1" baseline="-25000" dirty="0" err="1" smtClean="0"/>
              <a:t>free</a:t>
            </a:r>
            <a:r>
              <a:rPr lang="en-US" altLang="zh-TW" sz="2400" b="1" dirty="0"/>
              <a:t>)</a:t>
            </a:r>
            <a:r>
              <a:rPr lang="en-US" altLang="zh-TW" sz="2400" dirty="0" smtClean="0"/>
              <a:t> is an estimate of p(</a:t>
            </a:r>
            <a:r>
              <a:rPr lang="en-US" altLang="zh-TW" sz="2400" dirty="0" err="1" smtClean="0">
                <a:solidFill>
                  <a:srgbClr val="FF0000"/>
                </a:solidFill>
              </a:rPr>
              <a:t>yes</a:t>
            </a:r>
            <a:r>
              <a:rPr lang="en-US" altLang="zh-TW" sz="2400" dirty="0" err="1" smtClean="0"/>
              <a:t>|x</a:t>
            </a:r>
            <a:r>
              <a:rPr lang="en-US" altLang="zh-TW" sz="2400" baseline="-25000" dirty="0" err="1" smtClean="0"/>
              <a:t>free</a:t>
            </a:r>
            <a:r>
              <a:rPr lang="en-US" altLang="zh-TW" sz="2400" dirty="0" smtClean="0"/>
              <a:t>) )</a:t>
            </a:r>
            <a:endParaRPr lang="zh-TW" altLang="en-US" sz="2400" dirty="0"/>
          </a:p>
        </p:txBody>
      </p:sp>
      <p:sp>
        <p:nvSpPr>
          <p:cNvPr id="17" name="文字方塊 16"/>
          <p:cNvSpPr txBox="1"/>
          <p:nvPr/>
        </p:nvSpPr>
        <p:spPr>
          <a:xfrm>
            <a:off x="6977494" y="2097734"/>
            <a:ext cx="2014106" cy="461665"/>
          </a:xfrm>
          <a:prstGeom prst="rect">
            <a:avLst/>
          </a:prstGeom>
          <a:solidFill>
            <a:schemeClr val="accent1">
              <a:lumMod val="20000"/>
              <a:lumOff val="80000"/>
            </a:schemeClr>
          </a:solidFill>
          <a:ln w="38100">
            <a:solidFill>
              <a:srgbClr val="0000FF"/>
            </a:solidFill>
          </a:ln>
        </p:spPr>
        <p:txBody>
          <a:bodyPr wrap="square" rtlCol="0">
            <a:spAutoFit/>
          </a:bodyPr>
          <a:lstStyle/>
          <a:p>
            <a:r>
              <a:rPr lang="en-US" altLang="zh-TW" sz="2400" dirty="0" smtClean="0"/>
              <a:t>Store </a:t>
            </a:r>
            <a:r>
              <a:rPr lang="en-US" altLang="zh-TW" sz="2400" b="1" dirty="0" smtClean="0">
                <a:solidFill>
                  <a:srgbClr val="0000FF"/>
                </a:solidFill>
              </a:rPr>
              <a:t>w</a:t>
            </a:r>
            <a:r>
              <a:rPr lang="en-US" altLang="zh-TW" sz="2400" dirty="0" smtClean="0"/>
              <a:t> and </a:t>
            </a:r>
            <a:r>
              <a:rPr lang="en-US" altLang="zh-TW" sz="2400" b="1" dirty="0" smtClean="0">
                <a:solidFill>
                  <a:srgbClr val="0000FF"/>
                </a:solidFill>
              </a:rPr>
              <a:t>b</a:t>
            </a:r>
            <a:endParaRPr lang="zh-TW" altLang="en-US" sz="2400" b="1" baseline="-25000" dirty="0">
              <a:solidFill>
                <a:srgbClr val="0000FF"/>
              </a:solidFill>
            </a:endParaRPr>
          </a:p>
        </p:txBody>
      </p:sp>
      <p:sp>
        <p:nvSpPr>
          <p:cNvPr id="4" name="向右箭號 3"/>
          <p:cNvSpPr/>
          <p:nvPr/>
        </p:nvSpPr>
        <p:spPr>
          <a:xfrm>
            <a:off x="6517616" y="2118652"/>
            <a:ext cx="416874" cy="399011"/>
          </a:xfrm>
          <a:prstGeom prst="right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zh-TW" altLang="en-US"/>
          </a:p>
        </p:txBody>
      </p:sp>
      <p:cxnSp>
        <p:nvCxnSpPr>
          <p:cNvPr id="6" name="直線接點 5"/>
          <p:cNvCxnSpPr/>
          <p:nvPr/>
        </p:nvCxnSpPr>
        <p:spPr>
          <a:xfrm flipV="1">
            <a:off x="4610098" y="3280447"/>
            <a:ext cx="0" cy="1659853"/>
          </a:xfrm>
          <a:prstGeom prst="line">
            <a:avLst/>
          </a:prstGeom>
          <a:ln w="38100">
            <a:prstDash val="sysDot"/>
          </a:ln>
        </p:spPr>
        <p:style>
          <a:lnRef idx="1">
            <a:schemeClr val="accent1"/>
          </a:lnRef>
          <a:fillRef idx="0">
            <a:schemeClr val="accent1"/>
          </a:fillRef>
          <a:effectRef idx="0">
            <a:schemeClr val="accent1"/>
          </a:effectRef>
          <a:fontRef idx="minor">
            <a:schemeClr val="tx1"/>
          </a:fontRef>
        </p:style>
      </p:cxnSp>
      <p:cxnSp>
        <p:nvCxnSpPr>
          <p:cNvPr id="18" name="直線接點 17"/>
          <p:cNvCxnSpPr/>
          <p:nvPr/>
        </p:nvCxnSpPr>
        <p:spPr>
          <a:xfrm>
            <a:off x="2330449" y="3255048"/>
            <a:ext cx="2278516" cy="0"/>
          </a:xfrm>
          <a:prstGeom prst="line">
            <a:avLst/>
          </a:prstGeom>
          <a:ln w="38100">
            <a:prstDash val="sysDot"/>
          </a:ln>
        </p:spPr>
        <p:style>
          <a:lnRef idx="1">
            <a:schemeClr val="accent1"/>
          </a:lnRef>
          <a:fillRef idx="0">
            <a:schemeClr val="accent1"/>
          </a:fillRef>
          <a:effectRef idx="0">
            <a:schemeClr val="accent1"/>
          </a:effectRef>
          <a:fontRef idx="minor">
            <a:schemeClr val="tx1"/>
          </a:fontRef>
        </p:style>
      </p:cxnSp>
      <p:sp>
        <p:nvSpPr>
          <p:cNvPr id="20" name="文字方塊 19"/>
          <p:cNvSpPr txBox="1"/>
          <p:nvPr/>
        </p:nvSpPr>
        <p:spPr>
          <a:xfrm>
            <a:off x="2295375" y="5401376"/>
            <a:ext cx="5149815" cy="461665"/>
          </a:xfrm>
          <a:prstGeom prst="rect">
            <a:avLst/>
          </a:prstGeom>
          <a:noFill/>
        </p:spPr>
        <p:txBody>
          <a:bodyPr wrap="square" rtlCol="0">
            <a:spAutoFit/>
          </a:bodyPr>
          <a:lstStyle/>
          <a:p>
            <a:pPr algn="ctr"/>
            <a:r>
              <a:rPr lang="en-US" altLang="zh-TW" sz="2400" dirty="0" smtClean="0"/>
              <a:t>Frequency of “Free” (</a:t>
            </a:r>
            <a:r>
              <a:rPr lang="en-US" altLang="zh-TW" sz="2400" dirty="0" err="1" smtClean="0"/>
              <a:t>x</a:t>
            </a:r>
            <a:r>
              <a:rPr lang="en-US" altLang="zh-TW" sz="2400" baseline="-25000" dirty="0" err="1" smtClean="0"/>
              <a:t>free</a:t>
            </a:r>
            <a:r>
              <a:rPr lang="en-US" altLang="zh-TW" sz="2400" dirty="0" smtClean="0"/>
              <a:t>) in an e-mail x</a:t>
            </a:r>
            <a:endParaRPr lang="zh-TW" altLang="en-US" sz="2400" dirty="0"/>
          </a:p>
        </p:txBody>
      </p:sp>
      <p:sp>
        <p:nvSpPr>
          <p:cNvPr id="9" name="文字方塊 8"/>
          <p:cNvSpPr txBox="1"/>
          <p:nvPr/>
        </p:nvSpPr>
        <p:spPr>
          <a:xfrm>
            <a:off x="4794732" y="2940153"/>
            <a:ext cx="1895301" cy="461665"/>
          </a:xfrm>
          <a:prstGeom prst="rect">
            <a:avLst/>
          </a:prstGeom>
          <a:noFill/>
        </p:spPr>
        <p:txBody>
          <a:bodyPr wrap="square" rtlCol="0">
            <a:spAutoFit/>
          </a:bodyPr>
          <a:lstStyle/>
          <a:p>
            <a:pPr algn="ctr"/>
            <a:r>
              <a:rPr lang="en-US" altLang="zh-TW" sz="2400" dirty="0" smtClean="0">
                <a:solidFill>
                  <a:srgbClr val="FF0000"/>
                </a:solidFill>
              </a:rPr>
              <a:t>Regression</a:t>
            </a:r>
            <a:endParaRPr lang="zh-TW" altLang="en-US" sz="2400" dirty="0">
              <a:solidFill>
                <a:srgbClr val="FF0000"/>
              </a:solidFill>
            </a:endParaRPr>
          </a:p>
        </p:txBody>
      </p:sp>
      <p:sp>
        <p:nvSpPr>
          <p:cNvPr id="19" name="文字方塊 18"/>
          <p:cNvSpPr txBox="1"/>
          <p:nvPr/>
        </p:nvSpPr>
        <p:spPr>
          <a:xfrm>
            <a:off x="-146860" y="3257432"/>
            <a:ext cx="2346985" cy="523220"/>
          </a:xfrm>
          <a:prstGeom prst="rect">
            <a:avLst/>
          </a:prstGeom>
          <a:noFill/>
        </p:spPr>
        <p:txBody>
          <a:bodyPr wrap="square" rtlCol="0">
            <a:spAutoFit/>
          </a:bodyPr>
          <a:lstStyle/>
          <a:p>
            <a:pPr algn="ctr"/>
            <a:r>
              <a:rPr lang="en-US" altLang="zh-TW" sz="2800" dirty="0" smtClean="0"/>
              <a:t>p(</a:t>
            </a:r>
            <a:r>
              <a:rPr lang="en-US" altLang="zh-TW" sz="2800" dirty="0" err="1" smtClean="0">
                <a:solidFill>
                  <a:srgbClr val="FF0000"/>
                </a:solidFill>
              </a:rPr>
              <a:t>yes</a:t>
            </a:r>
            <a:r>
              <a:rPr lang="en-US" altLang="zh-TW" sz="2800" dirty="0" err="1" smtClean="0"/>
              <a:t>|x</a:t>
            </a:r>
            <a:r>
              <a:rPr lang="en-US" altLang="zh-TW" sz="2800" baseline="-25000" dirty="0" err="1" smtClean="0"/>
              <a:t>free</a:t>
            </a:r>
            <a:r>
              <a:rPr lang="en-US" altLang="zh-TW" sz="2800" dirty="0" smtClean="0"/>
              <a:t>)</a:t>
            </a:r>
            <a:endParaRPr lang="zh-TW" altLang="en-US" sz="2800" dirty="0"/>
          </a:p>
        </p:txBody>
      </p:sp>
      <p:cxnSp>
        <p:nvCxnSpPr>
          <p:cNvPr id="8" name="直線接點 7"/>
          <p:cNvCxnSpPr/>
          <p:nvPr/>
        </p:nvCxnSpPr>
        <p:spPr>
          <a:xfrm>
            <a:off x="2397124" y="4581525"/>
            <a:ext cx="0" cy="76200"/>
          </a:xfrm>
          <a:prstGeom prst="line">
            <a:avLst/>
          </a:prstGeom>
          <a:ln w="38100">
            <a:solidFill>
              <a:srgbClr val="FFFF00"/>
            </a:solidFill>
            <a:prstDash val="solid"/>
          </a:ln>
        </p:spPr>
        <p:style>
          <a:lnRef idx="1">
            <a:schemeClr val="accent1"/>
          </a:lnRef>
          <a:fillRef idx="0">
            <a:schemeClr val="accent1"/>
          </a:fillRef>
          <a:effectRef idx="0">
            <a:schemeClr val="accent1"/>
          </a:effectRef>
          <a:fontRef idx="minor">
            <a:schemeClr val="tx1"/>
          </a:fontRef>
        </p:style>
      </p:cxnSp>
      <p:cxnSp>
        <p:nvCxnSpPr>
          <p:cNvPr id="22" name="直線接點 21"/>
          <p:cNvCxnSpPr/>
          <p:nvPr/>
        </p:nvCxnSpPr>
        <p:spPr>
          <a:xfrm>
            <a:off x="3140074" y="4010025"/>
            <a:ext cx="0" cy="76200"/>
          </a:xfrm>
          <a:prstGeom prst="line">
            <a:avLst/>
          </a:prstGeom>
          <a:ln w="38100">
            <a:solidFill>
              <a:srgbClr val="FFFF00"/>
            </a:solidFill>
            <a:prstDash val="solid"/>
          </a:ln>
        </p:spPr>
        <p:style>
          <a:lnRef idx="1">
            <a:schemeClr val="accent1"/>
          </a:lnRef>
          <a:fillRef idx="0">
            <a:schemeClr val="accent1"/>
          </a:fillRef>
          <a:effectRef idx="0">
            <a:schemeClr val="accent1"/>
          </a:effectRef>
          <a:fontRef idx="minor">
            <a:schemeClr val="tx1"/>
          </a:fontRef>
        </p:style>
      </p:cxnSp>
      <p:cxnSp>
        <p:nvCxnSpPr>
          <p:cNvPr id="23" name="直線接點 22"/>
          <p:cNvCxnSpPr/>
          <p:nvPr/>
        </p:nvCxnSpPr>
        <p:spPr>
          <a:xfrm>
            <a:off x="3873499" y="3562350"/>
            <a:ext cx="0" cy="114300"/>
          </a:xfrm>
          <a:prstGeom prst="line">
            <a:avLst/>
          </a:prstGeom>
          <a:ln w="38100">
            <a:solidFill>
              <a:srgbClr val="FFFF00"/>
            </a:solidFill>
            <a:prstDash val="solid"/>
          </a:ln>
        </p:spPr>
        <p:style>
          <a:lnRef idx="1">
            <a:schemeClr val="accent1"/>
          </a:lnRef>
          <a:fillRef idx="0">
            <a:schemeClr val="accent1"/>
          </a:fillRef>
          <a:effectRef idx="0">
            <a:schemeClr val="accent1"/>
          </a:effectRef>
          <a:fontRef idx="minor">
            <a:schemeClr val="tx1"/>
          </a:fontRef>
        </p:style>
      </p:cxnSp>
      <p:cxnSp>
        <p:nvCxnSpPr>
          <p:cNvPr id="25" name="直線接點 24"/>
          <p:cNvCxnSpPr/>
          <p:nvPr/>
        </p:nvCxnSpPr>
        <p:spPr>
          <a:xfrm>
            <a:off x="6064249" y="2403363"/>
            <a:ext cx="0" cy="114300"/>
          </a:xfrm>
          <a:prstGeom prst="line">
            <a:avLst/>
          </a:prstGeom>
          <a:ln w="38100">
            <a:solidFill>
              <a:srgbClr val="FFFF00"/>
            </a:solidFill>
            <a:prstDash val="soli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521545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5"/>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3"/>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2"/>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7"/>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4"/>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6"/>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p:bldP spid="4" grpId="0" animBg="1"/>
      <p:bldP spid="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t>Regression</a:t>
            </a:r>
            <a:endParaRPr lang="zh-TW" altLang="en-US" dirty="0"/>
          </a:p>
        </p:txBody>
      </p:sp>
      <p:pic>
        <p:nvPicPr>
          <p:cNvPr id="10" name="圖片 9"/>
          <p:cNvPicPr>
            <a:picLocks noChangeAspect="1"/>
          </p:cNvPicPr>
          <p:nvPr/>
        </p:nvPicPr>
        <p:blipFill>
          <a:blip r:embed="rId3"/>
          <a:stretch>
            <a:fillRect/>
          </a:stretch>
        </p:blipFill>
        <p:spPr>
          <a:xfrm>
            <a:off x="1870293" y="1865004"/>
            <a:ext cx="5894400" cy="3526775"/>
          </a:xfrm>
          <a:prstGeom prst="rect">
            <a:avLst/>
          </a:prstGeom>
        </p:spPr>
      </p:pic>
      <p:cxnSp>
        <p:nvCxnSpPr>
          <p:cNvPr id="14" name="直線接點 13"/>
          <p:cNvCxnSpPr/>
          <p:nvPr/>
        </p:nvCxnSpPr>
        <p:spPr>
          <a:xfrm flipV="1">
            <a:off x="2144682" y="1856691"/>
            <a:ext cx="4854635" cy="2856625"/>
          </a:xfrm>
          <a:prstGeom prst="line">
            <a:avLst/>
          </a:prstGeom>
          <a:ln w="38100">
            <a:solidFill>
              <a:srgbClr val="FF0000"/>
            </a:solidFill>
            <a:prstDash val="sysDash"/>
          </a:ln>
        </p:spPr>
        <p:style>
          <a:lnRef idx="1">
            <a:schemeClr val="accent1"/>
          </a:lnRef>
          <a:fillRef idx="0">
            <a:schemeClr val="accent1"/>
          </a:fillRef>
          <a:effectRef idx="0">
            <a:schemeClr val="accent1"/>
          </a:effectRef>
          <a:fontRef idx="minor">
            <a:schemeClr val="tx1"/>
          </a:fontRef>
        </p:style>
      </p:cxnSp>
      <p:sp>
        <p:nvSpPr>
          <p:cNvPr id="15" name="文字方塊 14"/>
          <p:cNvSpPr txBox="1"/>
          <p:nvPr/>
        </p:nvSpPr>
        <p:spPr>
          <a:xfrm>
            <a:off x="2295375" y="5878382"/>
            <a:ext cx="5469318" cy="830997"/>
          </a:xfrm>
          <a:prstGeom prst="rect">
            <a:avLst/>
          </a:prstGeom>
          <a:noFill/>
        </p:spPr>
        <p:txBody>
          <a:bodyPr wrap="square" rtlCol="0">
            <a:spAutoFit/>
          </a:bodyPr>
          <a:lstStyle/>
          <a:p>
            <a:r>
              <a:rPr lang="en-US" altLang="zh-TW" sz="2400" dirty="0" smtClean="0">
                <a:solidFill>
                  <a:srgbClr val="FF0000"/>
                </a:solidFill>
              </a:rPr>
              <a:t>Problem: </a:t>
            </a:r>
            <a:r>
              <a:rPr lang="en-US" altLang="zh-TW" sz="2400" dirty="0" smtClean="0"/>
              <a:t>What if one day you receive an e-mail with 6 “free” ….</a:t>
            </a:r>
            <a:endParaRPr lang="zh-TW" altLang="en-US" sz="2400" dirty="0"/>
          </a:p>
        </p:txBody>
      </p:sp>
      <p:cxnSp>
        <p:nvCxnSpPr>
          <p:cNvPr id="18" name="直線接點 17"/>
          <p:cNvCxnSpPr/>
          <p:nvPr/>
        </p:nvCxnSpPr>
        <p:spPr>
          <a:xfrm>
            <a:off x="2330449" y="3255048"/>
            <a:ext cx="2278516" cy="0"/>
          </a:xfrm>
          <a:prstGeom prst="line">
            <a:avLst/>
          </a:prstGeom>
          <a:ln w="38100">
            <a:prstDash val="sysDot"/>
          </a:ln>
        </p:spPr>
        <p:style>
          <a:lnRef idx="1">
            <a:schemeClr val="accent1"/>
          </a:lnRef>
          <a:fillRef idx="0">
            <a:schemeClr val="accent1"/>
          </a:fillRef>
          <a:effectRef idx="0">
            <a:schemeClr val="accent1"/>
          </a:effectRef>
          <a:fontRef idx="minor">
            <a:schemeClr val="tx1"/>
          </a:fontRef>
        </p:style>
      </p:cxnSp>
      <p:sp>
        <p:nvSpPr>
          <p:cNvPr id="20" name="文字方塊 19"/>
          <p:cNvSpPr txBox="1"/>
          <p:nvPr/>
        </p:nvSpPr>
        <p:spPr>
          <a:xfrm>
            <a:off x="2295375" y="5401376"/>
            <a:ext cx="5149815" cy="461665"/>
          </a:xfrm>
          <a:prstGeom prst="rect">
            <a:avLst/>
          </a:prstGeom>
          <a:noFill/>
        </p:spPr>
        <p:txBody>
          <a:bodyPr wrap="square" rtlCol="0">
            <a:spAutoFit/>
          </a:bodyPr>
          <a:lstStyle/>
          <a:p>
            <a:pPr algn="ctr"/>
            <a:r>
              <a:rPr lang="en-US" altLang="zh-TW" sz="2400" dirty="0" smtClean="0"/>
              <a:t>Frequency of “Free” (</a:t>
            </a:r>
            <a:r>
              <a:rPr lang="en-US" altLang="zh-TW" sz="2400" dirty="0" err="1" smtClean="0"/>
              <a:t>x</a:t>
            </a:r>
            <a:r>
              <a:rPr lang="en-US" altLang="zh-TW" sz="2400" baseline="-25000" dirty="0" err="1" smtClean="0"/>
              <a:t>free</a:t>
            </a:r>
            <a:r>
              <a:rPr lang="en-US" altLang="zh-TW" sz="2400" dirty="0" smtClean="0"/>
              <a:t>) in an e-mail x</a:t>
            </a:r>
            <a:endParaRPr lang="zh-TW" altLang="en-US" sz="2400" dirty="0"/>
          </a:p>
        </p:txBody>
      </p:sp>
      <p:sp>
        <p:nvSpPr>
          <p:cNvPr id="19" name="文字方塊 18"/>
          <p:cNvSpPr txBox="1"/>
          <p:nvPr/>
        </p:nvSpPr>
        <p:spPr>
          <a:xfrm>
            <a:off x="-146860" y="3257432"/>
            <a:ext cx="2346985" cy="523220"/>
          </a:xfrm>
          <a:prstGeom prst="rect">
            <a:avLst/>
          </a:prstGeom>
          <a:noFill/>
        </p:spPr>
        <p:txBody>
          <a:bodyPr wrap="square" rtlCol="0">
            <a:spAutoFit/>
          </a:bodyPr>
          <a:lstStyle/>
          <a:p>
            <a:pPr algn="ctr"/>
            <a:r>
              <a:rPr lang="en-US" altLang="zh-TW" sz="2800" dirty="0" smtClean="0"/>
              <a:t>p(</a:t>
            </a:r>
            <a:r>
              <a:rPr lang="en-US" altLang="zh-TW" sz="2800" dirty="0" err="1" smtClean="0">
                <a:solidFill>
                  <a:srgbClr val="FF0000"/>
                </a:solidFill>
              </a:rPr>
              <a:t>yes</a:t>
            </a:r>
            <a:r>
              <a:rPr lang="en-US" altLang="zh-TW" sz="2800" dirty="0" err="1" smtClean="0"/>
              <a:t>|x</a:t>
            </a:r>
            <a:r>
              <a:rPr lang="en-US" altLang="zh-TW" sz="2800" baseline="-25000" dirty="0" err="1" smtClean="0"/>
              <a:t>free</a:t>
            </a:r>
            <a:r>
              <a:rPr lang="en-US" altLang="zh-TW" sz="2800" dirty="0" smtClean="0"/>
              <a:t>)</a:t>
            </a:r>
            <a:endParaRPr lang="zh-TW" altLang="en-US" sz="2800" dirty="0"/>
          </a:p>
        </p:txBody>
      </p:sp>
      <p:sp>
        <p:nvSpPr>
          <p:cNvPr id="24" name="文字方塊 23"/>
          <p:cNvSpPr txBox="1"/>
          <p:nvPr/>
        </p:nvSpPr>
        <p:spPr>
          <a:xfrm>
            <a:off x="4794732" y="2940153"/>
            <a:ext cx="1895301" cy="461665"/>
          </a:xfrm>
          <a:prstGeom prst="rect">
            <a:avLst/>
          </a:prstGeom>
          <a:noFill/>
        </p:spPr>
        <p:txBody>
          <a:bodyPr wrap="square" rtlCol="0">
            <a:spAutoFit/>
          </a:bodyPr>
          <a:lstStyle/>
          <a:p>
            <a:pPr algn="ctr"/>
            <a:r>
              <a:rPr lang="en-US" altLang="zh-TW" sz="2400" dirty="0" smtClean="0">
                <a:solidFill>
                  <a:srgbClr val="FF0000"/>
                </a:solidFill>
              </a:rPr>
              <a:t>Regression</a:t>
            </a:r>
            <a:endParaRPr lang="zh-TW" altLang="en-US" sz="2400" dirty="0">
              <a:solidFill>
                <a:srgbClr val="FF0000"/>
              </a:solidFill>
            </a:endParaRPr>
          </a:p>
        </p:txBody>
      </p:sp>
      <p:cxnSp>
        <p:nvCxnSpPr>
          <p:cNvPr id="25" name="直線接點 24"/>
          <p:cNvCxnSpPr/>
          <p:nvPr/>
        </p:nvCxnSpPr>
        <p:spPr>
          <a:xfrm flipV="1">
            <a:off x="4610098" y="3280447"/>
            <a:ext cx="0" cy="1659853"/>
          </a:xfrm>
          <a:prstGeom prst="line">
            <a:avLst/>
          </a:prstGeom>
          <a:ln w="38100">
            <a:prstDash val="sysDot"/>
          </a:ln>
        </p:spPr>
        <p:style>
          <a:lnRef idx="1">
            <a:schemeClr val="accent1"/>
          </a:lnRef>
          <a:fillRef idx="0">
            <a:schemeClr val="accent1"/>
          </a:fillRef>
          <a:effectRef idx="0">
            <a:schemeClr val="accent1"/>
          </a:effectRef>
          <a:fontRef idx="minor">
            <a:schemeClr val="tx1"/>
          </a:fontRef>
        </p:style>
      </p:cxnSp>
      <p:cxnSp>
        <p:nvCxnSpPr>
          <p:cNvPr id="26" name="直線接點 25"/>
          <p:cNvCxnSpPr/>
          <p:nvPr/>
        </p:nvCxnSpPr>
        <p:spPr>
          <a:xfrm>
            <a:off x="2420966" y="1986971"/>
            <a:ext cx="4402415" cy="0"/>
          </a:xfrm>
          <a:prstGeom prst="line">
            <a:avLst/>
          </a:prstGeom>
          <a:ln w="38100">
            <a:solidFill>
              <a:srgbClr val="FFFF00"/>
            </a:solidFill>
            <a:prstDash val="sysDot"/>
          </a:ln>
        </p:spPr>
        <p:style>
          <a:lnRef idx="1">
            <a:schemeClr val="accent1"/>
          </a:lnRef>
          <a:fillRef idx="0">
            <a:schemeClr val="accent1"/>
          </a:fillRef>
          <a:effectRef idx="0">
            <a:schemeClr val="accent1"/>
          </a:effectRef>
          <a:fontRef idx="minor">
            <a:schemeClr val="tx1"/>
          </a:fontRef>
        </p:style>
      </p:cxnSp>
      <p:cxnSp>
        <p:nvCxnSpPr>
          <p:cNvPr id="27" name="直線接點 26"/>
          <p:cNvCxnSpPr/>
          <p:nvPr/>
        </p:nvCxnSpPr>
        <p:spPr>
          <a:xfrm flipV="1">
            <a:off x="6823381" y="1986971"/>
            <a:ext cx="0" cy="2953331"/>
          </a:xfrm>
          <a:prstGeom prst="line">
            <a:avLst/>
          </a:prstGeom>
          <a:ln w="38100">
            <a:solidFill>
              <a:srgbClr val="FFFF00"/>
            </a:solidFill>
            <a:prstDash val="sysDot"/>
          </a:ln>
        </p:spPr>
        <p:style>
          <a:lnRef idx="1">
            <a:schemeClr val="accent1"/>
          </a:lnRef>
          <a:fillRef idx="0">
            <a:schemeClr val="accent1"/>
          </a:fillRef>
          <a:effectRef idx="0">
            <a:schemeClr val="accent1"/>
          </a:effectRef>
          <a:fontRef idx="minor">
            <a:schemeClr val="tx1"/>
          </a:fontRef>
        </p:style>
      </p:cxnSp>
      <p:sp>
        <p:nvSpPr>
          <p:cNvPr id="28" name="文字方塊 27"/>
          <p:cNvSpPr txBox="1"/>
          <p:nvPr/>
        </p:nvSpPr>
        <p:spPr>
          <a:xfrm>
            <a:off x="4000500" y="1005938"/>
            <a:ext cx="5124450" cy="830997"/>
          </a:xfrm>
          <a:prstGeom prst="rect">
            <a:avLst/>
          </a:prstGeom>
          <a:solidFill>
            <a:schemeClr val="accent1">
              <a:lumMod val="20000"/>
              <a:lumOff val="80000"/>
            </a:schemeClr>
          </a:solidFill>
          <a:ln w="38100">
            <a:solidFill>
              <a:srgbClr val="0000FF"/>
            </a:solidFill>
          </a:ln>
        </p:spPr>
        <p:txBody>
          <a:bodyPr wrap="square" rtlCol="0">
            <a:spAutoFit/>
          </a:bodyPr>
          <a:lstStyle/>
          <a:p>
            <a:r>
              <a:rPr lang="en-US" altLang="zh-TW" sz="2400" b="1" dirty="0"/>
              <a:t>f(</a:t>
            </a:r>
            <a:r>
              <a:rPr lang="en-US" altLang="zh-TW" sz="2400" b="1" dirty="0" err="1"/>
              <a:t>x</a:t>
            </a:r>
            <a:r>
              <a:rPr lang="en-US" altLang="zh-TW" sz="2400" b="1" baseline="-25000" dirty="0" err="1"/>
              <a:t>free</a:t>
            </a:r>
            <a:r>
              <a:rPr lang="en-US" altLang="zh-TW" sz="2400" b="1" dirty="0"/>
              <a:t>) =</a:t>
            </a:r>
            <a:r>
              <a:rPr lang="en-US" altLang="zh-TW" sz="2400" b="1" dirty="0">
                <a:solidFill>
                  <a:srgbClr val="FF0000"/>
                </a:solidFill>
              </a:rPr>
              <a:t> </a:t>
            </a:r>
            <a:r>
              <a:rPr lang="en-US" altLang="zh-TW" sz="2400" b="1" dirty="0" err="1">
                <a:solidFill>
                  <a:srgbClr val="0000FF"/>
                </a:solidFill>
              </a:rPr>
              <a:t>w</a:t>
            </a:r>
            <a:r>
              <a:rPr lang="en-US" altLang="zh-TW" sz="2400" b="1" dirty="0" err="1"/>
              <a:t>x</a:t>
            </a:r>
            <a:r>
              <a:rPr lang="en-US" altLang="zh-TW" sz="2400" b="1" baseline="-25000" dirty="0" err="1"/>
              <a:t>free</a:t>
            </a:r>
            <a:r>
              <a:rPr lang="en-US" altLang="zh-TW" sz="2400" b="1" dirty="0">
                <a:solidFill>
                  <a:srgbClr val="FF0000"/>
                </a:solidFill>
              </a:rPr>
              <a:t> </a:t>
            </a:r>
            <a:r>
              <a:rPr lang="en-US" altLang="zh-TW" sz="2400" b="1" dirty="0"/>
              <a:t>+</a:t>
            </a:r>
            <a:r>
              <a:rPr lang="zh-TW" altLang="en-US" sz="2400" b="1" dirty="0">
                <a:solidFill>
                  <a:srgbClr val="FF0000"/>
                </a:solidFill>
              </a:rPr>
              <a:t> </a:t>
            </a:r>
            <a:r>
              <a:rPr lang="en-US" altLang="zh-TW" sz="2400" b="1" dirty="0">
                <a:solidFill>
                  <a:srgbClr val="0000FF"/>
                </a:solidFill>
              </a:rPr>
              <a:t>b </a:t>
            </a:r>
          </a:p>
          <a:p>
            <a:r>
              <a:rPr lang="en-US" altLang="zh-TW" sz="2400" dirty="0" smtClean="0"/>
              <a:t>The output of </a:t>
            </a:r>
            <a:r>
              <a:rPr lang="en-US" altLang="zh-TW" sz="2400" b="1" dirty="0" smtClean="0"/>
              <a:t>f</a:t>
            </a:r>
            <a:r>
              <a:rPr lang="en-US" altLang="zh-TW" sz="2400" dirty="0" smtClean="0"/>
              <a:t> is not between 0 and 1</a:t>
            </a:r>
            <a:endParaRPr lang="zh-TW" altLang="en-US" sz="2400" dirty="0"/>
          </a:p>
        </p:txBody>
      </p:sp>
    </p:spTree>
    <p:extLst>
      <p:ext uri="{BB962C8B-B14F-4D97-AF65-F5344CB8AC3E}">
        <p14:creationId xmlns:p14="http://schemas.microsoft.com/office/powerpoint/2010/main" val="37472069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7"/>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28" grpId="0" animBg="1"/>
    </p:bldLst>
  </p:timing>
</p:sld>
</file>

<file path=ppt/theme/theme1.xml><?xml version="1.0" encoding="utf-8"?>
<a:theme xmlns:a="http://schemas.openxmlformats.org/drawingml/2006/main" name="Office 佈景主題">
  <a:themeElements>
    <a:clrScheme name="Office 佈景主題">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佈景主題">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佈景主題">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18346</TotalTime>
  <Words>1273</Words>
  <Application>Microsoft Office PowerPoint</Application>
  <PresentationFormat>如螢幕大小 (4:3)</PresentationFormat>
  <Paragraphs>262</Paragraphs>
  <Slides>30</Slides>
  <Notes>23</Notes>
  <HiddenSlides>0</HiddenSlides>
  <MMClips>0</MMClips>
  <ScaleCrop>false</ScaleCrop>
  <HeadingPairs>
    <vt:vector size="8" baseType="variant">
      <vt:variant>
        <vt:lpstr>使用字型</vt:lpstr>
      </vt:variant>
      <vt:variant>
        <vt:i4>5</vt:i4>
      </vt:variant>
      <vt:variant>
        <vt:lpstr>佈景主題</vt:lpstr>
      </vt:variant>
      <vt:variant>
        <vt:i4>1</vt:i4>
      </vt:variant>
      <vt:variant>
        <vt:lpstr>內嵌 OLE 伺服程式</vt:lpstr>
      </vt:variant>
      <vt:variant>
        <vt:i4>2</vt:i4>
      </vt:variant>
      <vt:variant>
        <vt:lpstr>投影片標題</vt:lpstr>
      </vt:variant>
      <vt:variant>
        <vt:i4>30</vt:i4>
      </vt:variant>
    </vt:vector>
  </HeadingPairs>
  <TitlesOfParts>
    <vt:vector size="38" baseType="lpstr">
      <vt:lpstr>新細明體</vt:lpstr>
      <vt:lpstr>Arial</vt:lpstr>
      <vt:lpstr>Calibri</vt:lpstr>
      <vt:lpstr>Calibri Light</vt:lpstr>
      <vt:lpstr>Wingdings</vt:lpstr>
      <vt:lpstr>Office 佈景主題</vt:lpstr>
      <vt:lpstr>方程式</vt:lpstr>
      <vt:lpstr>點陣圖影像</vt:lpstr>
      <vt:lpstr>First Lecture of  Machine Learning</vt:lpstr>
      <vt:lpstr>Learning to say “yes/no”</vt:lpstr>
      <vt:lpstr>Learning to say yes/no</vt:lpstr>
      <vt:lpstr>Example Application: Spam filtering</vt:lpstr>
      <vt:lpstr>Example Application: Spam filtering</vt:lpstr>
      <vt:lpstr>Example Application: Spam filtering</vt:lpstr>
      <vt:lpstr>Regression</vt:lpstr>
      <vt:lpstr>Regression</vt:lpstr>
      <vt:lpstr>Regression</vt:lpstr>
      <vt:lpstr>Logit</vt:lpstr>
      <vt:lpstr>Logit</vt:lpstr>
      <vt:lpstr>Logit</vt:lpstr>
      <vt:lpstr>Multiple Variables</vt:lpstr>
      <vt:lpstr>Multiple Variables</vt:lpstr>
      <vt:lpstr>Multiple Variables</vt:lpstr>
      <vt:lpstr>Logistic Regression</vt:lpstr>
      <vt:lpstr>Logistic Regression</vt:lpstr>
      <vt:lpstr>Logistic Regression</vt:lpstr>
      <vt:lpstr>Logistic Regression</vt:lpstr>
      <vt:lpstr>More than saying “yes/no”</vt:lpstr>
      <vt:lpstr>More than saying “yes/no”</vt:lpstr>
      <vt:lpstr>More than saying “yes/no”</vt:lpstr>
      <vt:lpstr>More than saying “yes/no”</vt:lpstr>
      <vt:lpstr>More than saying “yes/no”</vt:lpstr>
      <vt:lpstr>This is not good enough …</vt:lpstr>
      <vt:lpstr>Limitation of Logistic Regression</vt:lpstr>
      <vt:lpstr>So we need neural network ……</vt:lpstr>
      <vt:lpstr>Thank you  for your listening!</vt:lpstr>
      <vt:lpstr>Appendix</vt:lpstr>
      <vt:lpstr>More reference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Lee Hung-yi</dc:creator>
  <cp:lastModifiedBy>Lee Hung-yi</cp:lastModifiedBy>
  <cp:revision>433</cp:revision>
  <dcterms:created xsi:type="dcterms:W3CDTF">2015-01-18T09:33:29Z</dcterms:created>
  <dcterms:modified xsi:type="dcterms:W3CDTF">2016-05-11T14:14:31Z</dcterms:modified>
</cp:coreProperties>
</file>